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27"/>
  </p:notesMasterIdLst>
  <p:sldIdLst>
    <p:sldId id="305" r:id="rId5"/>
    <p:sldId id="529" r:id="rId6"/>
    <p:sldId id="394" r:id="rId7"/>
    <p:sldId id="389" r:id="rId8"/>
    <p:sldId id="390" r:id="rId9"/>
    <p:sldId id="472" r:id="rId10"/>
    <p:sldId id="429" r:id="rId11"/>
    <p:sldId id="533" r:id="rId12"/>
    <p:sldId id="466" r:id="rId13"/>
    <p:sldId id="534" r:id="rId14"/>
    <p:sldId id="407" r:id="rId15"/>
    <p:sldId id="409" r:id="rId16"/>
    <p:sldId id="410" r:id="rId17"/>
    <p:sldId id="417" r:id="rId18"/>
    <p:sldId id="438" r:id="rId19"/>
    <p:sldId id="535" r:id="rId20"/>
    <p:sldId id="419" r:id="rId21"/>
    <p:sldId id="421" r:id="rId22"/>
    <p:sldId id="536" r:id="rId23"/>
    <p:sldId id="527" r:id="rId24"/>
    <p:sldId id="526" r:id="rId25"/>
    <p:sldId id="303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arty, Anne" initials="CA" lastIdx="5" clrIdx="0">
    <p:extLst>
      <p:ext uri="{19B8F6BF-5375-455C-9EA6-DF929625EA0E}">
        <p15:presenceInfo xmlns:p15="http://schemas.microsoft.com/office/powerpoint/2012/main" userId="S::k1771048@kcl.ac.uk::58c097d6-c91f-4fc1-8022-8a02e1ab232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8E128"/>
    <a:srgbClr val="0A2D50"/>
    <a:srgbClr val="5A6469"/>
    <a:srgbClr val="002395"/>
    <a:srgbClr val="009EA0"/>
    <a:srgbClr val="501491"/>
    <a:srgbClr val="99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608" autoAdjust="0"/>
    <p:restoredTop sz="86335" autoAdjust="0"/>
  </p:normalViewPr>
  <p:slideViewPr>
    <p:cSldViewPr snapToGrid="0">
      <p:cViewPr varScale="1">
        <p:scale>
          <a:sx n="91" d="100"/>
          <a:sy n="91" d="100"/>
        </p:scale>
        <p:origin x="1248" y="17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9T10:10:21.0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60 24575,'82'5'0,"0"1"0,1-1 0,8 0 0,-7 2 0,-15 4 0,-7 1 0,5 0 0,-2-6 0,2-3 0,5-3 0,4-1 0,8-6 0,0-9 0,-5-8 0,-8-4 0,-15 6 0,-12 8 0,-10 7 0,-8 5 0,-3 2 0,3 0 0,6 0 0,9 0 0,8 0 0,8 0 0,2 0 0,4 0 0,2 0 0,-3-2 0,-12-1 0,-13 0 0,-11 0 0,-5 3 0,-1 0 0,4 0 0,0 1 0,3 4 0,0 4 0,-3 5 0,-2 0 0,-1-3 0,-2-2 0,-1-4 0,-1-2 0,1-2 0,0-1 0,-2 0 0,-5 0 0,-3 2 0,-3 2 0,0 1 0,-1 2 0,-1-2 0,-1-2 0,-2-1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9T10:10:31.9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0 206 24575,'0'14'0,"0"3"0,0 1 0,0-2 0,0-5 0,0-1 0,0 1 0,0 1 0,0 0 0,0 1 0,0 2 0,0 5 0,0 0 0,0 4 0,0-2 0,0-11 0,5-12 0,4-13 0,2-4 0,1 6 0,-1 5 0,3-1 0,5-3 0,5-5 0,3-2 0,3-2 0,0 0 0,-4 1 0,-3 2 0,-3 5 0,-2 2 0,-4 3 0,-7 4 0,-8 1 0,-10 2 0,-10 0 0,-10 0 0,-6 0 0,0 0 0,2-5 0,9-1 0,7-1 0,6 0 0,6 2 0,2 1 0,0-2 0,0 0 0,-1-1 0,0-1 0,1-3 0,-3-1 0,0 0 0,0 0 0,2 7 0,6 6 0,5 6 0,2 12 0,6 11 0,1 6 0,1 4 0,-1-6 0,-6-6 0,0-5 0,-3-7 0,-2-7 0,-1-9 0,-2-8 0,0-15 0,0-14 0,0-6 0,0 3 0,0 14 0,0 12 0,2 8 0,3 3 0,2 2 0,8 1 0,6 0 0,7 0 0,4 0 0,-1 0 0,-5 0 0,-3 0 0,-12 0 0,-15 0 0,-10 0 0,-7 0 0,2-5 0,4-1 0,1-4 0,3 0 0,4 4 0,1 2 0,-1 3 0,1 1 0,-3 0 0,0 0 0,-2 0 0,2 0 0,2 0 0,0 0 0,-1-4 0,-4-4 0,0-5 0,-4-7 0,-1 0 0,4 1 0,6 7 0,14 10 0,8 5 0,10 3 0,4 4 0,1-2 0,3 3 0,-3-1 0,-3-1 0,-3-2 0,-2-2 0,-2 0 0,-2-2 0,-3 1 0,-1 1 0,0 0 0,-1 2 0,-3-2 0,-2 0 0,-4 1 0,1 2 0,3 2 0,-2 4 0,2 0 0,-3-1 0,0-4 0,2-4 0,0-4 0,1-1 0,-1 0 0,0 0 0,-1 2 0,-3 0 0,-3 2 0,-1 0 0,-5-2 0,-8 1 0,-7-3 0,-7 1 0,-2-1 0,3 0 0,4 0 0,1 2 0,4 3 0,-3 3 0,2 4 0,2 1 0,2-1 0,5-2 0,3-4 0,2-2 0,1-2 0,0 3 0,-1 0 0,-3 1 0,3 3 0,-1-1 0,0-1 0,1-3 0,-1 0 0,-1 1 0,-4 7 0,-2 4 0,-1 3 0,2-2 0,4-3 0,1-6 0,0-4 0,-1-11 0,1-15 0,1-9 0,3-10 0,3 1 0,0 4 0,0 3 0,0 6 0,0 5 0,0 7 0,0 3 0,0 5 0,0 2 0,0-6 0,0-2 0,0-4 0,0-1 0,0 7 0,0-1 0,0 2 0,0 0 0,0 0 0,0 3 0,0 0 0,0 0 0,0 1 0,0 0 0,0 3 0,0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9T10:10:35.8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440 54 24575,'-13'0'0,"-2"0"0,-3 2 0,-2 4 0,-3 7 0,-4 5 0,-2 4 0,2 2 0,4 2 0,1 4 0,0 6 0,0 3 0,-3 1 0,2 2 0,0 1 0,1 1 0,4 5 0,-2 0 0,6-2 0,3-2 0,2-4 0,4-1 0,0-2 0,3-6 0,1-6 0,1-4 0,0-1 0,1 0 0,9 1 0,11 3 0,11 0 0,11-4 0,2-9 0,0-6 0,4-6 0,4 0 0,3-5 0,5-16 0,-3-15 0,-5-12 0,-11-4 0,-5-3 0,-5-1 0,-4 0 0,-7 8 0,-9 15 0,-7 6 0,-2 2 0,-1-8 0,-2-11 0,0-6 0,0-4 0,0 9 0,0 12 0,0 11 0,0 9 0,0 1 0,-4-6 0,-7-7 0,-5-5 0,-6 0 0,1 3 0,0 6 0,1 3 0,-1 3 0,1 3 0,-1 2 0,0 6 0,-4 1 0,-3 3 0,-1 0 0,4 2 0,7 1 0,6 4 0,1 4 0,1 2 0,0 0 0,2-2 0,3-5 0,3-4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9T10:10:37.6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1 357 24575,'38'0'0,"39"0"0,-28 1 0,5-2 0,17 0 0,6-3 0,14-4 0,2-4-394,-26 2 1,0-1 0,2-1 393,8-2 0,0 0 0,1-2 0,-5-1 0,0 0 0,-2 0 0,27-6 0,-3 0 193,-5 0 0,-4 0-193,-13 2 0,-4 1 97,-14 3 1,-4 2-98,19-8 0,-33 11 0,-22 8 0,-9 4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220CBB-D972-D444-8592-B23A7758CEF7}" type="datetimeFigureOut">
              <a:rPr lang="en-US" smtClean="0"/>
              <a:t>10/10/25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3B49CD-7E1B-C543-B23F-34FDB672E3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0492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About 10%</a:t>
            </a:r>
            <a:r>
              <a:rPr lang="en-GB" baseline="0" dirty="0"/>
              <a:t> of whole body scanners (~400 total), but </a:t>
            </a:r>
            <a:r>
              <a:rPr lang="en-GB" dirty="0"/>
              <a:t>20-30% of new installs</a:t>
            </a:r>
          </a:p>
          <a:p>
            <a:r>
              <a:rPr lang="en-GB" dirty="0"/>
              <a:t>3Ts now in NHS trusts country</a:t>
            </a:r>
            <a:r>
              <a:rPr lang="en-GB" baseline="0" dirty="0"/>
              <a:t> wide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3FC452-B7D3-4889-A053-89259A981533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9120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3FC452-B7D3-4889-A053-89259A981533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8201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3FC452-B7D3-4889-A053-89259A981533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8237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21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22085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EE56C-74F5-47F3-B1B0-88D1631C19FB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3078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3B49CD-7E1B-C543-B23F-34FDB672E37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1077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EE56C-74F5-47F3-B1B0-88D1631C19FB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8850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AEE56C-74F5-47F3-B1B0-88D1631C19FB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33429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3B49CD-7E1B-C543-B23F-34FDB672E37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801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3FC452-B7D3-4889-A053-89259A981533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1737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00362C-64C2-0817-4B5C-7704C9FB77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F902455-C9D8-DA41-013C-D3A79592B3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F7C6166-49B8-F01E-C06D-D1A7D4FB75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aseline="0" dirty="0"/>
              <a:t>PULSED B1 field</a:t>
            </a:r>
          </a:p>
          <a:p>
            <a:r>
              <a:rPr lang="en-GB" baseline="0" dirty="0"/>
              <a:t>My papers – pioneering translational work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538E08-18F5-C938-4DC1-1B721CBFD46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3FC452-B7D3-4889-A053-89259A981533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1808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0020346-D947-3340-9CB8-43A3082FCACD}" type="slidenum">
              <a:rPr lang="en-US"/>
              <a:pPr/>
              <a:t>11</a:t>
            </a:fld>
            <a:endParaRPr lang="en-US"/>
          </a:p>
        </p:txBody>
      </p:sp>
      <p:sp>
        <p:nvSpPr>
          <p:cNvPr id="849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849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182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911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1566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ヒラギノ角ゴ Pro W3" charset="0"/>
                <a:cs typeface="ヒラギノ角ゴ Pro W3" charset="0"/>
              </a:defRPr>
            </a:lvl9pPr>
          </a:lstStyle>
          <a:p>
            <a:fld id="{EAEEB913-F868-1E47-B800-BFD00EB65370}" type="slidenum">
              <a:rPr lang="en-US">
                <a:ea typeface="ＭＳ Ｐゴシック" charset="0"/>
                <a:cs typeface="ＭＳ Ｐゴシック" charset="0"/>
              </a:rPr>
              <a:pPr/>
              <a:t>13</a:t>
            </a:fld>
            <a:endParaRPr lang="en-US">
              <a:ea typeface="ＭＳ Ｐゴシック" charset="0"/>
              <a:cs typeface="ＭＳ Ｐゴシック" charset="0"/>
            </a:endParaRPr>
          </a:p>
        </p:txBody>
      </p:sp>
      <p:sp>
        <p:nvSpPr>
          <p:cNvPr id="829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829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ea typeface="ヒラギノ角ゴ Pro W3" charset="0"/>
              <a:cs typeface="ヒラギノ角ゴ Pro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72544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mac1/Desktop/KCL%20LOGO%20WOB.png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file://localhost/Users/mac1/Desktop/KCL_box_red_485_rgb.png" TargetMode="Externa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mac1/Desktop/KCL_box_red_485_rgb.png" TargetMode="External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file://localhost/Users/mac1/Desktop/KCL_box_red_485_rgb.png" TargetMode="Externa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file://localhost/Users/mac1/Desktop/KCL_box_red_485_rgb.png" TargetMode="Externa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file://localhost/Users/mac1/Desktop/KCL_box_red_485_rgb.png" TargetMode="Externa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file://localhost/Users/mac1/Desktop/KCL_box_red_485_rgb.png" TargetMode="Externa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file://localhost/Users/mac1/Desktop/KCL_box_red_485_rgb.png" TargetMode="Externa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file://localhost/Users/mac1/Desktop/KCL_box_red_485_rgb.png" TargetMode="Externa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file://localhost/Users/mac1/Desktop/KCL_box_red_485_rgb.png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UK Cover slide">
    <p:bg>
      <p:bgPr>
        <a:solidFill>
          <a:srgbClr val="CDD7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505DBA87-7AB9-4144-A17F-43A9C30380F1}"/>
              </a:ext>
            </a:extLst>
          </p:cNvPr>
          <p:cNvGrpSpPr/>
          <p:nvPr userDrawn="1"/>
        </p:nvGrpSpPr>
        <p:grpSpPr>
          <a:xfrm>
            <a:off x="2744511" y="869793"/>
            <a:ext cx="6692677" cy="5118415"/>
            <a:chOff x="1211282" y="869792"/>
            <a:chExt cx="6721435" cy="5118415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ECAA9C9-0BE4-5F43-B408-44CF4ECDD428}"/>
                </a:ext>
              </a:extLst>
            </p:cNvPr>
            <p:cNvSpPr/>
            <p:nvPr userDrawn="1"/>
          </p:nvSpPr>
          <p:spPr>
            <a:xfrm>
              <a:off x="1211282" y="869792"/>
              <a:ext cx="6721435" cy="5118415"/>
            </a:xfrm>
            <a:prstGeom prst="rect">
              <a:avLst/>
            </a:prstGeom>
            <a:solidFill>
              <a:srgbClr val="E2231A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2"/>
            </a:p>
          </p:txBody>
        </p:sp>
        <p:pic>
          <p:nvPicPr>
            <p:cNvPr id="5" name="KCL-LOGO-INTERNATIONAL.png">
              <a:extLst>
                <a:ext uri="{FF2B5EF4-FFF2-40B4-BE49-F238E27FC236}">
                  <a16:creationId xmlns:a16="http://schemas.microsoft.com/office/drawing/2014/main" id="{B036F538-478A-B641-903C-F7985F6DF1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r:link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024655" y="1671090"/>
              <a:ext cx="5127602" cy="355405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2889499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56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- bullets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latin typeface="KingsBureauGrot ThreeSeven" panose="02000506040000020004" pitchFamily="2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>
            <a:normAutofit/>
          </a:bodyPr>
          <a:lstStyle>
            <a:lvl1pPr marL="342900" indent="-342900" algn="l" defTabSz="457200" rtl="0" eaLnBrk="1" latinLnBrk="0" hangingPunct="1">
              <a:lnSpc>
                <a:spcPct val="120000"/>
              </a:lnSpc>
              <a:spcBef>
                <a:spcPts val="0"/>
              </a:spcBef>
              <a:buClr>
                <a:srgbClr val="0A2D50"/>
              </a:buClr>
              <a:buFont typeface="Arial"/>
              <a:buChar char="•"/>
              <a:defRPr lang="en-US" sz="2000" b="0" i="0" kern="1200" dirty="0" smtClean="0">
                <a:solidFill>
                  <a:schemeClr val="tx1"/>
                </a:solidFill>
                <a:latin typeface="Kings Caslon Text" panose="02000503000000020003" pitchFamily="2" charset="77"/>
                <a:ea typeface="+mn-ea"/>
                <a:cs typeface="Kings Caslon Text" panose="02000503000000020003" pitchFamily="2" charset="77"/>
              </a:defRPr>
            </a:lvl1pPr>
            <a:lvl2pPr marL="342900" indent="-342900" algn="l" defTabSz="457200" rtl="0" eaLnBrk="1" latinLnBrk="0" hangingPunct="1">
              <a:lnSpc>
                <a:spcPct val="120000"/>
              </a:lnSpc>
              <a:spcBef>
                <a:spcPts val="0"/>
              </a:spcBef>
              <a:buClr>
                <a:srgbClr val="0A2D50"/>
              </a:buClr>
              <a:buFont typeface="Arial"/>
              <a:buChar char="•"/>
              <a:defRPr lang="en-US" sz="2000" b="0" i="0" kern="1200" dirty="0" smtClean="0">
                <a:solidFill>
                  <a:schemeClr val="tx1"/>
                </a:solidFill>
                <a:latin typeface="Kings Caslon Text" panose="02000503000000020003" pitchFamily="2" charset="77"/>
                <a:ea typeface="+mn-ea"/>
                <a:cs typeface="Kings Caslon Text" panose="02000503000000020003" pitchFamily="2" charset="77"/>
              </a:defRPr>
            </a:lvl2pPr>
            <a:lvl3pPr marL="268715" indent="-268715" algn="l" defTabSz="457200" rtl="0" eaLnBrk="1" latinLnBrk="0" hangingPunct="1">
              <a:lnSpc>
                <a:spcPct val="120000"/>
              </a:lnSpc>
              <a:spcBef>
                <a:spcPts val="0"/>
              </a:spcBef>
              <a:buClr>
                <a:srgbClr val="0A2D50"/>
              </a:buClr>
              <a:buFont typeface="Arial"/>
              <a:buChar char="•"/>
              <a:defRPr lang="en-US" sz="2000" kern="1200" dirty="0" smtClean="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3pPr>
            <a:lvl4pPr marL="537429" indent="-268715" algn="l" defTabSz="457200" rtl="0" eaLnBrk="1" latinLnBrk="0" hangingPunct="1">
              <a:lnSpc>
                <a:spcPct val="120000"/>
              </a:lnSpc>
              <a:spcBef>
                <a:spcPts val="0"/>
              </a:spcBef>
              <a:buClr>
                <a:srgbClr val="0A2D50"/>
              </a:buClr>
              <a:buFont typeface="Arial"/>
              <a:buChar char="•"/>
              <a:defRPr lang="en-US" sz="2000" b="0" i="0" kern="1200" dirty="0" smtClean="0">
                <a:solidFill>
                  <a:schemeClr val="tx1"/>
                </a:solidFill>
                <a:latin typeface="Kings Caslon Text" panose="02000503000000020003" pitchFamily="2" charset="77"/>
                <a:ea typeface="+mn-ea"/>
                <a:cs typeface="Kings Caslon Text" panose="02000503000000020003" pitchFamily="2" charset="77"/>
              </a:defRPr>
            </a:lvl4pPr>
            <a:lvl5pPr marL="806144" indent="-268715" algn="l" defTabSz="457200" rtl="0" eaLnBrk="1" latinLnBrk="0" hangingPunct="1">
              <a:lnSpc>
                <a:spcPct val="120000"/>
              </a:lnSpc>
              <a:spcBef>
                <a:spcPts val="0"/>
              </a:spcBef>
              <a:buClr>
                <a:srgbClr val="0A2D50"/>
              </a:buClr>
              <a:buFont typeface="Arial"/>
              <a:buChar char="•"/>
              <a:defRPr lang="en-US" sz="2000" b="0" i="0" kern="1200" dirty="0" smtClean="0">
                <a:solidFill>
                  <a:schemeClr val="tx1"/>
                </a:solidFill>
                <a:latin typeface="Kings Caslon Text" panose="02000503000000020003" pitchFamily="2" charset="77"/>
                <a:ea typeface="+mn-ea"/>
                <a:cs typeface="Kings Caslon Text" panose="02000503000000020003" pitchFamily="2" charset="77"/>
              </a:defRPr>
            </a:lvl5pPr>
            <a:lvl6pPr marL="2286000" indent="0">
              <a:buNone/>
              <a:defRPr/>
            </a:lvl6pPr>
          </a:lstStyle>
          <a:p>
            <a:r>
              <a:rPr lang="en-US" dirty="0"/>
              <a:t>First level bullet point (indent x0)</a:t>
            </a:r>
          </a:p>
          <a:p>
            <a:pPr lvl="3"/>
            <a:r>
              <a:rPr lang="en-US" dirty="0"/>
              <a:t>Second level bullet point (indent x1)</a:t>
            </a:r>
          </a:p>
          <a:p>
            <a:pPr lvl="4"/>
            <a:r>
              <a:rPr lang="en-US" dirty="0"/>
              <a:t>Third level bullet point (indent x2)</a:t>
            </a:r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2063" y="6498000"/>
            <a:ext cx="964125" cy="36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6D46D31-4F81-C84C-9C9E-CC304FB2B6EB}" type="datetimeFigureOut">
              <a:rPr lang="en-US" smtClean="0"/>
              <a:pPr/>
              <a:t>10/10/25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46188" y="6498000"/>
            <a:ext cx="9352013" cy="36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98200" y="6498000"/>
            <a:ext cx="964125" cy="360000"/>
          </a:xfrm>
          <a:prstGeom prst="rect">
            <a:avLst/>
          </a:prstGeom>
        </p:spPr>
        <p:txBody>
          <a:bodyPr vert="horz" lIns="91440" tIns="0" rIns="0" bIns="0" rtlCol="0" anchor="t" anchorCtr="0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4D54F-FA85-F344-8424-FB00D2AE8D01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480001" y="909220"/>
            <a:ext cx="11232000" cy="0"/>
          </a:xfrm>
          <a:prstGeom prst="line">
            <a:avLst/>
          </a:prstGeom>
          <a:ln w="12700">
            <a:solidFill>
              <a:srgbClr val="C2B6A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 userDrawn="1"/>
        </p:nvCxnSpPr>
        <p:spPr>
          <a:xfrm>
            <a:off x="480001" y="909220"/>
            <a:ext cx="11232000" cy="0"/>
          </a:xfrm>
          <a:prstGeom prst="line">
            <a:avLst/>
          </a:prstGeom>
          <a:ln w="12700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2472744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lumns - text and bullet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 i="0">
                <a:latin typeface="KingsBureauGrot ThreeSeven" panose="02000506040000020004" pitchFamily="2" charset="0"/>
              </a:defRPr>
            </a:lvl1pPr>
          </a:lstStyle>
          <a:p>
            <a:r>
              <a:rPr lang="en-US" dirty="0"/>
              <a:t>Two columns – text and bullets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80000" y="1088721"/>
            <a:ext cx="5376000" cy="4860560"/>
          </a:xfrm>
        </p:spPr>
        <p:txBody>
          <a:bodyPr>
            <a:normAutofit/>
          </a:bodyPr>
          <a:lstStyle>
            <a:lvl1pPr marL="0" indent="0">
              <a:buNone/>
              <a:defRPr sz="2000" b="1" i="0">
                <a:solidFill>
                  <a:srgbClr val="0A2D50"/>
                </a:solidFill>
                <a:latin typeface="KingsBureauGrot ThreeSeven" panose="02000506040000020004" pitchFamily="2" charset="0"/>
                <a:cs typeface="KingsBureauGrot ThreeSeven" panose="02000506040000020004" pitchFamily="2" charset="0"/>
              </a:defRPr>
            </a:lvl1pPr>
            <a:lvl2pPr marL="0" indent="0">
              <a:buNone/>
              <a:defRPr sz="2000" b="0" i="0">
                <a:latin typeface="Kings Caslon Text" panose="02000503000000020003" pitchFamily="2" charset="77"/>
              </a:defRPr>
            </a:lvl2pPr>
            <a:lvl3pPr marL="268715" indent="-268715">
              <a:defRPr sz="2000" b="0" i="0">
                <a:latin typeface="Kings Caslon Text" panose="02000503000000020003" pitchFamily="2" charset="77"/>
              </a:defRPr>
            </a:lvl3pPr>
            <a:lvl4pPr marL="537429" indent="-268715">
              <a:defRPr sz="2000" b="0" i="0">
                <a:latin typeface="Kings Caslon Text" panose="02000503000000020003" pitchFamily="2" charset="77"/>
              </a:defRPr>
            </a:lvl4pPr>
            <a:lvl5pPr marL="806144" indent="-268715">
              <a:defRPr sz="2000" b="0" i="0">
                <a:latin typeface="Kings Caslon Text" panose="02000503000000020003" pitchFamily="2" charset="77"/>
              </a:defRPr>
            </a:lvl5pPr>
            <a:lvl6pPr>
              <a:defRPr sz="1792"/>
            </a:lvl6pPr>
            <a:lvl7pPr>
              <a:defRPr sz="1792"/>
            </a:lvl7pPr>
            <a:lvl8pPr>
              <a:defRPr sz="1792"/>
            </a:lvl8pPr>
            <a:lvl9pPr>
              <a:defRPr sz="1792"/>
            </a:lvl9pPr>
          </a:lstStyle>
          <a:p>
            <a:pPr marL="0" indent="0">
              <a:buNone/>
            </a:pPr>
            <a:r>
              <a:rPr lang="en-US" dirty="0"/>
              <a:t>First line of text/heading/intro would go here, remove bullet (indent x0)</a:t>
            </a:r>
          </a:p>
          <a:p>
            <a:pPr lvl="1"/>
            <a:r>
              <a:rPr lang="en-US" dirty="0"/>
              <a:t>Second line of text would go here (remove bullet, indent x1)</a:t>
            </a:r>
          </a:p>
          <a:p>
            <a:pPr lvl="2"/>
            <a:r>
              <a:rPr lang="en-US" dirty="0"/>
              <a:t>First level bullet point (indent x2)</a:t>
            </a:r>
          </a:p>
          <a:p>
            <a:pPr lvl="3"/>
            <a:r>
              <a:rPr lang="en-US" dirty="0"/>
              <a:t>Second level bullet point (indent x3)</a:t>
            </a:r>
          </a:p>
          <a:p>
            <a:pPr lvl="4"/>
            <a:r>
              <a:rPr lang="en-US" dirty="0"/>
              <a:t>Third level bullet point (indent x4)</a:t>
            </a:r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336000" y="1088721"/>
            <a:ext cx="5376000" cy="4860560"/>
          </a:xfrm>
        </p:spPr>
        <p:txBody>
          <a:bodyPr>
            <a:normAutofit/>
          </a:bodyPr>
          <a:lstStyle>
            <a:lvl1pPr marL="0" indent="0">
              <a:buNone/>
              <a:defRPr sz="2000" b="1" i="0">
                <a:solidFill>
                  <a:srgbClr val="0A2D50"/>
                </a:solidFill>
                <a:latin typeface="KingsBureauGrot ThreeSeven" panose="02000506040000020004" pitchFamily="2" charset="0"/>
                <a:cs typeface="KingsBureauGrot ThreeSeven" panose="02000506040000020004" pitchFamily="2" charset="0"/>
              </a:defRPr>
            </a:lvl1pPr>
            <a:lvl2pPr marL="0" indent="0">
              <a:buNone/>
              <a:defRPr sz="2000" b="0" i="0">
                <a:latin typeface="Kings Caslon Text" panose="02000503000000020003" pitchFamily="2" charset="77"/>
              </a:defRPr>
            </a:lvl2pPr>
            <a:lvl3pPr marL="268715" indent="-268715">
              <a:defRPr sz="2000" b="0" i="0">
                <a:latin typeface="Kings Caslon Text" panose="02000503000000020003" pitchFamily="2" charset="77"/>
              </a:defRPr>
            </a:lvl3pPr>
            <a:lvl4pPr marL="537429" indent="-268715">
              <a:defRPr sz="2000" b="0" i="0">
                <a:latin typeface="Kings Caslon Text" panose="02000503000000020003" pitchFamily="2" charset="77"/>
              </a:defRPr>
            </a:lvl4pPr>
            <a:lvl5pPr marL="806144" indent="-268715">
              <a:defRPr sz="2000" b="0" i="0">
                <a:latin typeface="Kings Caslon Text" panose="02000503000000020003" pitchFamily="2" charset="77"/>
              </a:defRPr>
            </a:lvl5pPr>
            <a:lvl6pPr>
              <a:defRPr sz="1792"/>
            </a:lvl6pPr>
            <a:lvl7pPr>
              <a:defRPr sz="1792"/>
            </a:lvl7pPr>
            <a:lvl8pPr>
              <a:defRPr sz="1792"/>
            </a:lvl8pPr>
            <a:lvl9pPr>
              <a:defRPr sz="1792"/>
            </a:lvl9pPr>
          </a:lstStyle>
          <a:p>
            <a:r>
              <a:rPr lang="en-US" dirty="0"/>
              <a:t>First line of text/heading/intro would go here, remove bullet (indent x0)</a:t>
            </a:r>
          </a:p>
          <a:p>
            <a:pPr lvl="1"/>
            <a:r>
              <a:rPr lang="en-US" dirty="0"/>
              <a:t>Second line of text would go here (remove bullet, indent x1)</a:t>
            </a:r>
          </a:p>
          <a:p>
            <a:pPr lvl="2"/>
            <a:r>
              <a:rPr lang="en-US" dirty="0"/>
              <a:t>First level bullet point (indent x2)</a:t>
            </a:r>
          </a:p>
          <a:p>
            <a:pPr lvl="3"/>
            <a:r>
              <a:rPr lang="en-US" dirty="0"/>
              <a:t>Second level bullet point (indent x3)</a:t>
            </a:r>
          </a:p>
          <a:p>
            <a:pPr lvl="4"/>
            <a:r>
              <a:rPr lang="en-US" dirty="0"/>
              <a:t>Third level bullet point (indent x4)</a:t>
            </a:r>
          </a:p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82063" y="6498000"/>
            <a:ext cx="964125" cy="36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6D46D31-4F81-C84C-9C9E-CC304FB2B6EB}" type="datetimeFigureOut">
              <a:rPr lang="en-US" smtClean="0"/>
              <a:pPr/>
              <a:t>10/10/25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6188" y="6498000"/>
            <a:ext cx="9352013" cy="36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98200" y="6498000"/>
            <a:ext cx="964125" cy="360000"/>
          </a:xfrm>
          <a:prstGeom prst="rect">
            <a:avLst/>
          </a:prstGeom>
        </p:spPr>
        <p:txBody>
          <a:bodyPr vert="horz" lIns="91440" tIns="0" rIns="0" bIns="0" rtlCol="0" anchor="t" anchorCtr="0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4D54F-FA85-F344-8424-FB00D2AE8D01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480001" y="909220"/>
            <a:ext cx="11232000" cy="0"/>
          </a:xfrm>
          <a:prstGeom prst="line">
            <a:avLst/>
          </a:prstGeom>
          <a:ln w="12700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6542159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lumns - bullets onl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 i="0">
                <a:latin typeface="KingsBureauGrot ThreeSeven" panose="02000506040000020004" pitchFamily="2" charset="0"/>
              </a:defRPr>
            </a:lvl1pPr>
          </a:lstStyle>
          <a:p>
            <a:r>
              <a:rPr lang="en-GB" dirty="0"/>
              <a:t>Two columns – bullets only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80000" y="1088721"/>
            <a:ext cx="5376000" cy="4860560"/>
          </a:xfrm>
        </p:spPr>
        <p:txBody>
          <a:bodyPr>
            <a:normAutofit/>
          </a:bodyPr>
          <a:lstStyle>
            <a:lvl1pPr marL="0" indent="0">
              <a:buNone/>
              <a:defRPr lang="en-US" sz="2000" b="0" i="0" kern="1200" dirty="0" smtClean="0">
                <a:solidFill>
                  <a:schemeClr val="tx1"/>
                </a:solidFill>
                <a:latin typeface="Kings Caslon Text" panose="02000503000000020003" pitchFamily="2" charset="77"/>
                <a:ea typeface="+mn-ea"/>
                <a:cs typeface="Kings Caslon Text" panose="02000503000000020003" pitchFamily="2" charset="77"/>
              </a:defRPr>
            </a:lvl1pPr>
            <a:lvl2pPr marL="0" indent="0">
              <a:buNone/>
              <a:defRPr sz="2000" b="0" i="0">
                <a:latin typeface="Kings Caslon Text" panose="02000503000000020003" pitchFamily="2" charset="77"/>
              </a:defRPr>
            </a:lvl2pPr>
            <a:lvl3pPr marL="268715" indent="-268715">
              <a:defRPr sz="2000" b="0" i="0">
                <a:latin typeface="Kings Caslon Text" panose="02000503000000020003" pitchFamily="2" charset="77"/>
              </a:defRPr>
            </a:lvl3pPr>
            <a:lvl4pPr marL="537429" indent="-268715">
              <a:defRPr sz="2000" b="0" i="0">
                <a:latin typeface="Kings Caslon Text" panose="02000503000000020003" pitchFamily="2" charset="77"/>
              </a:defRPr>
            </a:lvl4pPr>
            <a:lvl5pPr marL="806144" indent="-268715">
              <a:defRPr sz="2000" b="0" i="0">
                <a:latin typeface="Kings Caslon Text" panose="02000503000000020003" pitchFamily="2" charset="77"/>
              </a:defRPr>
            </a:lvl5pPr>
            <a:lvl6pPr>
              <a:defRPr sz="1792"/>
            </a:lvl6pPr>
            <a:lvl7pPr>
              <a:defRPr sz="1792"/>
            </a:lvl7pPr>
            <a:lvl8pPr>
              <a:defRPr sz="1792"/>
            </a:lvl8pPr>
            <a:lvl9pPr>
              <a:defRPr sz="1792"/>
            </a:lvl9pPr>
          </a:lstStyle>
          <a:p>
            <a:r>
              <a:rPr lang="en-US" dirty="0"/>
              <a:t>First level bullet point (indent x0)</a:t>
            </a:r>
          </a:p>
          <a:p>
            <a:pPr lvl="1"/>
            <a:r>
              <a:rPr lang="en-US" dirty="0"/>
              <a:t>Second level bullet point (indent x1)</a:t>
            </a:r>
          </a:p>
          <a:p>
            <a:pPr lvl="2"/>
            <a:r>
              <a:rPr lang="en-US" dirty="0"/>
              <a:t>Third level bullet point (indent x2)</a:t>
            </a:r>
          </a:p>
          <a:p>
            <a:pPr lvl="3"/>
            <a:r>
              <a:rPr lang="en-US" dirty="0"/>
              <a:t>Fourth level bullet point (indent x3)</a:t>
            </a:r>
          </a:p>
          <a:p>
            <a:pPr lvl="4"/>
            <a:r>
              <a:rPr lang="en-US" dirty="0"/>
              <a:t>Fifth level bullet point (indent x4)</a:t>
            </a:r>
          </a:p>
          <a:p>
            <a:pPr lvl="0"/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336000" y="1088721"/>
            <a:ext cx="5376000" cy="4860560"/>
          </a:xfrm>
        </p:spPr>
        <p:txBody>
          <a:bodyPr>
            <a:normAutofit/>
          </a:bodyPr>
          <a:lstStyle>
            <a:lvl1pPr marL="0" indent="0">
              <a:buNone/>
              <a:defRPr lang="en-US" sz="2000" b="0" i="0" kern="1200" dirty="0" smtClean="0">
                <a:solidFill>
                  <a:schemeClr val="tx1"/>
                </a:solidFill>
                <a:latin typeface="Kings Caslon Text" panose="02000503000000020003" pitchFamily="2" charset="77"/>
                <a:ea typeface="+mn-ea"/>
                <a:cs typeface="Kings Caslon Text" panose="02000503000000020003" pitchFamily="2" charset="77"/>
              </a:defRPr>
            </a:lvl1pPr>
            <a:lvl2pPr marL="0" indent="0">
              <a:buNone/>
              <a:defRPr sz="2000" b="0" i="0">
                <a:latin typeface="Kings Caslon Text" panose="02000503000000020003" pitchFamily="2" charset="77"/>
              </a:defRPr>
            </a:lvl2pPr>
            <a:lvl3pPr marL="268715" indent="-268715">
              <a:defRPr sz="2000" b="0" i="0">
                <a:latin typeface="Kings Caslon Text" panose="02000503000000020003" pitchFamily="2" charset="77"/>
              </a:defRPr>
            </a:lvl3pPr>
            <a:lvl4pPr marL="537429" indent="-268715">
              <a:defRPr sz="2000" b="0" i="0">
                <a:latin typeface="Kings Caslon Text" panose="02000503000000020003" pitchFamily="2" charset="77"/>
              </a:defRPr>
            </a:lvl4pPr>
            <a:lvl5pPr marL="806144" indent="-268715">
              <a:defRPr sz="2000" b="0" i="0">
                <a:latin typeface="Kings Caslon Text" panose="02000503000000020003" pitchFamily="2" charset="77"/>
              </a:defRPr>
            </a:lvl5pPr>
            <a:lvl6pPr>
              <a:defRPr sz="1792"/>
            </a:lvl6pPr>
            <a:lvl7pPr>
              <a:defRPr sz="1792"/>
            </a:lvl7pPr>
            <a:lvl8pPr>
              <a:defRPr sz="1792"/>
            </a:lvl8pPr>
            <a:lvl9pPr>
              <a:defRPr sz="1792"/>
            </a:lvl9pPr>
          </a:lstStyle>
          <a:p>
            <a:r>
              <a:rPr lang="en-US" dirty="0"/>
              <a:t>First level bullet point (indent x0)</a:t>
            </a:r>
          </a:p>
          <a:p>
            <a:pPr lvl="1"/>
            <a:r>
              <a:rPr lang="en-US" dirty="0"/>
              <a:t>Second level bullet point (indent x1)</a:t>
            </a:r>
          </a:p>
          <a:p>
            <a:pPr lvl="2"/>
            <a:r>
              <a:rPr lang="en-US" dirty="0"/>
              <a:t>Third level bullet point (indent x2)</a:t>
            </a:r>
          </a:p>
          <a:p>
            <a:pPr lvl="3"/>
            <a:r>
              <a:rPr lang="en-US" dirty="0"/>
              <a:t>Fourth level bullet point (indent x3)</a:t>
            </a:r>
          </a:p>
          <a:p>
            <a:pPr lvl="4"/>
            <a:r>
              <a:rPr lang="en-US" dirty="0"/>
              <a:t>Fifth level bullet point (indent x4)</a:t>
            </a:r>
          </a:p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82063" y="6498000"/>
            <a:ext cx="964125" cy="36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6D46D31-4F81-C84C-9C9E-CC304FB2B6EB}" type="datetimeFigureOut">
              <a:rPr lang="en-US" smtClean="0"/>
              <a:pPr/>
              <a:t>10/10/25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6188" y="6498000"/>
            <a:ext cx="9352013" cy="36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98200" y="6498000"/>
            <a:ext cx="964125" cy="360000"/>
          </a:xfrm>
          <a:prstGeom prst="rect">
            <a:avLst/>
          </a:prstGeom>
        </p:spPr>
        <p:txBody>
          <a:bodyPr vert="horz" lIns="91440" tIns="0" rIns="0" bIns="0" rtlCol="0" anchor="t" anchorCtr="0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4D54F-FA85-F344-8424-FB00D2AE8D01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480001" y="909220"/>
            <a:ext cx="11232000" cy="0"/>
          </a:xfrm>
          <a:prstGeom prst="line">
            <a:avLst/>
          </a:prstGeom>
          <a:ln w="12700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3507567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s - text/bullets and image - alt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 i="0">
                <a:latin typeface="KingsBureauGrot ThreeSeven" panose="02000506040000020004" pitchFamily="2" charset="0"/>
              </a:defRPr>
            </a:lvl1pPr>
          </a:lstStyle>
          <a:p>
            <a:r>
              <a:rPr lang="en-US" dirty="0"/>
              <a:t>Two columns – text/bullets and image – alt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80000" y="1088721"/>
            <a:ext cx="5376000" cy="4860560"/>
          </a:xfrm>
        </p:spPr>
        <p:txBody>
          <a:bodyPr>
            <a:normAutofit/>
          </a:bodyPr>
          <a:lstStyle>
            <a:lvl1pPr marL="0" indent="0">
              <a:buNone/>
              <a:defRPr sz="2000" b="1" i="0">
                <a:solidFill>
                  <a:srgbClr val="0A2D50"/>
                </a:solidFill>
                <a:latin typeface="KingsBureauGrot ThreeSeven" panose="02000506040000020004" pitchFamily="2" charset="0"/>
                <a:cs typeface="KingsBureauGrot ThreeSeven" panose="02000506040000020004" pitchFamily="2" charset="0"/>
              </a:defRPr>
            </a:lvl1pPr>
            <a:lvl2pPr marL="0" indent="0">
              <a:buNone/>
              <a:defRPr sz="2000" b="0" i="0">
                <a:latin typeface="Kings Caslon Text" panose="02000503000000020003" pitchFamily="2" charset="77"/>
              </a:defRPr>
            </a:lvl2pPr>
            <a:lvl3pPr marL="268715" indent="-268715">
              <a:defRPr sz="2000" b="0" i="0">
                <a:latin typeface="Kings Caslon Text" panose="02000503000000020003" pitchFamily="2" charset="77"/>
              </a:defRPr>
            </a:lvl3pPr>
            <a:lvl4pPr marL="537429" indent="-268715">
              <a:defRPr sz="1991"/>
            </a:lvl4pPr>
            <a:lvl5pPr marL="806144" indent="-268715">
              <a:defRPr sz="1991"/>
            </a:lvl5pPr>
            <a:lvl6pPr>
              <a:defRPr sz="1792"/>
            </a:lvl6pPr>
            <a:lvl7pPr>
              <a:defRPr sz="1792"/>
            </a:lvl7pPr>
            <a:lvl8pPr>
              <a:defRPr sz="1792"/>
            </a:lvl8pPr>
            <a:lvl9pPr>
              <a:defRPr sz="1792"/>
            </a:lvl9pPr>
          </a:lstStyle>
          <a:p>
            <a:r>
              <a:rPr lang="en-US" dirty="0"/>
              <a:t>First line of text/heading/intro would go here, remove bullet (indent x0)</a:t>
            </a:r>
          </a:p>
          <a:p>
            <a:pPr lvl="1"/>
            <a:r>
              <a:rPr lang="en-US" dirty="0"/>
              <a:t>Second line of text would go here (remove bullet, indent x1)</a:t>
            </a:r>
          </a:p>
          <a:p>
            <a:pPr lvl="2"/>
            <a:r>
              <a:rPr lang="en-US" dirty="0"/>
              <a:t>First level bullet point (indent x2)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82063" y="6498000"/>
            <a:ext cx="964125" cy="36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6D46D31-4F81-C84C-9C9E-CC304FB2B6EB}" type="datetimeFigureOut">
              <a:rPr lang="en-US" smtClean="0"/>
              <a:pPr/>
              <a:t>10/10/25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6188" y="6498000"/>
            <a:ext cx="9352013" cy="36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98200" y="6498000"/>
            <a:ext cx="964125" cy="360000"/>
          </a:xfrm>
          <a:prstGeom prst="rect">
            <a:avLst/>
          </a:prstGeom>
        </p:spPr>
        <p:txBody>
          <a:bodyPr vert="horz" lIns="91440" tIns="0" rIns="0" bIns="0" rtlCol="0" anchor="t" anchorCtr="0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4D54F-FA85-F344-8424-FB00D2AE8D0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 hasCustomPrompt="1"/>
          </p:nvPr>
        </p:nvSpPr>
        <p:spPr>
          <a:xfrm>
            <a:off x="6335667" y="1089025"/>
            <a:ext cx="5376333" cy="4860925"/>
          </a:xfrm>
        </p:spPr>
        <p:txBody>
          <a:bodyPr/>
          <a:lstStyle>
            <a:lvl1pPr>
              <a:defRPr b="0" i="0">
                <a:latin typeface="Kings Caslon Text" panose="02000503000000020003" pitchFamily="2" charset="77"/>
              </a:defRPr>
            </a:lvl1pPr>
          </a:lstStyle>
          <a:p>
            <a:r>
              <a:rPr lang="en-GB" dirty="0"/>
              <a:t>Drag picture to placeholder or click icon to add</a:t>
            </a:r>
            <a:endParaRPr lang="en-US" dirty="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480001" y="909220"/>
            <a:ext cx="11232000" cy="0"/>
          </a:xfrm>
          <a:prstGeom prst="line">
            <a:avLst/>
          </a:prstGeom>
          <a:ln w="12700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2219605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s – text/bullets and image – alt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 i="0">
                <a:latin typeface="KingsBureauGrot ThreeSeven" panose="02000506040000020004" pitchFamily="2" charset="0"/>
              </a:defRPr>
            </a:lvl1pPr>
          </a:lstStyle>
          <a:p>
            <a:r>
              <a:rPr lang="en-US" dirty="0"/>
              <a:t>Two columns – text/bullets and image – alt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336000" y="1088721"/>
            <a:ext cx="5376000" cy="4860560"/>
          </a:xfrm>
        </p:spPr>
        <p:txBody>
          <a:bodyPr>
            <a:normAutofit/>
          </a:bodyPr>
          <a:lstStyle>
            <a:lvl1pPr marL="0" indent="0">
              <a:buNone/>
              <a:defRPr sz="2000" b="1" i="0">
                <a:solidFill>
                  <a:srgbClr val="0A2D50"/>
                </a:solidFill>
                <a:latin typeface="KingsBureauGrot ThreeSeven" panose="02000506040000020004" pitchFamily="2" charset="0"/>
                <a:cs typeface="KingsBureauGrot ThreeSeven" panose="02000506040000020004" pitchFamily="2" charset="0"/>
              </a:defRPr>
            </a:lvl1pPr>
            <a:lvl2pPr marL="0" indent="0">
              <a:buNone/>
              <a:defRPr sz="2000" b="0" i="0">
                <a:latin typeface="Kings Caslon Text" panose="02000503000000020003" pitchFamily="2" charset="77"/>
              </a:defRPr>
            </a:lvl2pPr>
            <a:lvl3pPr marL="268715" indent="-268715">
              <a:defRPr sz="2000" b="0" i="0">
                <a:latin typeface="Kings Caslon Text" panose="02000503000000020003" pitchFamily="2" charset="77"/>
              </a:defRPr>
            </a:lvl3pPr>
            <a:lvl4pPr marL="537429" indent="-268715">
              <a:defRPr sz="2000" b="0" i="0">
                <a:latin typeface="Kings Caslon Text" panose="02000503000000020003" pitchFamily="2" charset="77"/>
              </a:defRPr>
            </a:lvl4pPr>
            <a:lvl5pPr marL="806144" indent="-268715">
              <a:defRPr sz="2000" b="0" i="0">
                <a:latin typeface="Kings Caslon Text" panose="02000503000000020003" pitchFamily="2" charset="77"/>
              </a:defRPr>
            </a:lvl5pPr>
            <a:lvl6pPr>
              <a:defRPr sz="1792"/>
            </a:lvl6pPr>
            <a:lvl7pPr>
              <a:defRPr sz="1792"/>
            </a:lvl7pPr>
            <a:lvl8pPr>
              <a:defRPr sz="1792"/>
            </a:lvl8pPr>
            <a:lvl9pPr>
              <a:defRPr sz="1792"/>
            </a:lvl9pPr>
          </a:lstStyle>
          <a:p>
            <a:r>
              <a:rPr lang="en-US" dirty="0"/>
              <a:t>First line of text/heading/intro would go here, remove bullet (indent x0)</a:t>
            </a:r>
          </a:p>
          <a:p>
            <a:pPr lvl="1"/>
            <a:r>
              <a:rPr lang="en-US" dirty="0"/>
              <a:t>Second line of text would go here (remove bullet, indent x1)</a:t>
            </a:r>
          </a:p>
          <a:p>
            <a:pPr lvl="2"/>
            <a:r>
              <a:rPr lang="en-US" dirty="0"/>
              <a:t>First level bullet point (indent x2)</a:t>
            </a:r>
          </a:p>
          <a:p>
            <a:pPr lvl="3"/>
            <a:r>
              <a:rPr lang="en-US" dirty="0"/>
              <a:t>Second level bullet point (indent x3)</a:t>
            </a:r>
          </a:p>
          <a:p>
            <a:pPr lvl="4"/>
            <a:r>
              <a:rPr lang="en-US" dirty="0"/>
              <a:t>Third level bullet point (indent x4)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82063" y="6498000"/>
            <a:ext cx="964125" cy="36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6D46D31-4F81-C84C-9C9E-CC304FB2B6EB}" type="datetimeFigureOut">
              <a:rPr lang="en-US" smtClean="0"/>
              <a:pPr/>
              <a:t>10/10/25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6188" y="6498000"/>
            <a:ext cx="9352013" cy="36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98200" y="6498000"/>
            <a:ext cx="964125" cy="360000"/>
          </a:xfrm>
          <a:prstGeom prst="rect">
            <a:avLst/>
          </a:prstGeom>
        </p:spPr>
        <p:txBody>
          <a:bodyPr vert="horz" lIns="91440" tIns="0" rIns="0" bIns="0" rtlCol="0" anchor="t" anchorCtr="0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4D54F-FA85-F344-8424-FB00D2AE8D0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 hasCustomPrompt="1"/>
          </p:nvPr>
        </p:nvSpPr>
        <p:spPr>
          <a:xfrm>
            <a:off x="480001" y="1088356"/>
            <a:ext cx="5376333" cy="4860925"/>
          </a:xfrm>
        </p:spPr>
        <p:txBody>
          <a:bodyPr/>
          <a:lstStyle>
            <a:lvl1pPr>
              <a:defRPr b="0" i="0">
                <a:latin typeface="Kings Caslon Text" panose="02000503000000020003" pitchFamily="2" charset="77"/>
              </a:defRPr>
            </a:lvl1pPr>
          </a:lstStyle>
          <a:p>
            <a:r>
              <a:rPr lang="en-GB" dirty="0"/>
              <a:t>Drag picture to placeholder or click icon to add</a:t>
            </a:r>
            <a:endParaRPr lang="en-US" dirty="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480001" y="909220"/>
            <a:ext cx="11232000" cy="0"/>
          </a:xfrm>
          <a:prstGeom prst="line">
            <a:avLst/>
          </a:prstGeom>
          <a:ln w="12700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1193880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s – bullets and image – alt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 i="0">
                <a:latin typeface="KingsBureauGrot ThreeSeven" panose="02000506040000020004" pitchFamily="2" charset="0"/>
              </a:defRPr>
            </a:lvl1pPr>
          </a:lstStyle>
          <a:p>
            <a:r>
              <a:rPr lang="en-US" dirty="0"/>
              <a:t>Two columns – bullets and image – alt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80000" y="1088721"/>
            <a:ext cx="5376000" cy="4860560"/>
          </a:xfrm>
        </p:spPr>
        <p:txBody>
          <a:bodyPr>
            <a:normAutofit/>
          </a:bodyPr>
          <a:lstStyle>
            <a:lvl1pPr marL="0" indent="0" algn="l" defTabSz="457200" rtl="0" eaLnBrk="1" latinLnBrk="0" hangingPunct="1">
              <a:lnSpc>
                <a:spcPct val="120000"/>
              </a:lnSpc>
              <a:spcBef>
                <a:spcPts val="0"/>
              </a:spcBef>
              <a:buClr>
                <a:srgbClr val="0A2D50"/>
              </a:buClr>
              <a:buFont typeface="Arial"/>
              <a:buNone/>
              <a:defRPr lang="en-GB" sz="2000" b="0" i="0" kern="1200" dirty="0" smtClean="0">
                <a:solidFill>
                  <a:schemeClr val="tx1"/>
                </a:solidFill>
                <a:latin typeface="Kings Caslon Text" panose="02000503000000020003" pitchFamily="2" charset="77"/>
                <a:ea typeface="+mn-ea"/>
                <a:cs typeface="Kings Caslon Text" panose="02000503000000020003" pitchFamily="2" charset="77"/>
              </a:defRPr>
            </a:lvl1pPr>
            <a:lvl2pPr marL="0" indent="0">
              <a:buNone/>
              <a:defRPr sz="2000" b="0" i="0">
                <a:latin typeface="Kings Caslon Text" panose="02000503000000020003" pitchFamily="2" charset="77"/>
              </a:defRPr>
            </a:lvl2pPr>
            <a:lvl3pPr marL="268715" indent="-268715">
              <a:defRPr sz="2000" b="0" i="0">
                <a:latin typeface="Kings Caslon Text" panose="02000503000000020003" pitchFamily="2" charset="77"/>
              </a:defRPr>
            </a:lvl3pPr>
            <a:lvl4pPr marL="537429" indent="-268715">
              <a:defRPr sz="2000" b="0" i="0">
                <a:latin typeface="Kings Caslon Text" panose="02000503000000020003" pitchFamily="2" charset="77"/>
              </a:defRPr>
            </a:lvl4pPr>
            <a:lvl5pPr marL="806144" indent="-268715">
              <a:defRPr sz="2000" b="0" i="0">
                <a:latin typeface="Kings Caslon Text" panose="02000503000000020003" pitchFamily="2" charset="77"/>
              </a:defRPr>
            </a:lvl5pPr>
            <a:lvl6pPr>
              <a:defRPr sz="1792"/>
            </a:lvl6pPr>
            <a:lvl7pPr>
              <a:defRPr sz="1792"/>
            </a:lvl7pPr>
            <a:lvl8pPr>
              <a:defRPr sz="1792"/>
            </a:lvl8pPr>
            <a:lvl9pPr>
              <a:defRPr sz="1792"/>
            </a:lvl9pPr>
          </a:lstStyle>
          <a:p>
            <a:r>
              <a:rPr lang="en-US" dirty="0"/>
              <a:t>First level bullet point (indent x0)</a:t>
            </a:r>
          </a:p>
          <a:p>
            <a:pPr lvl="1"/>
            <a:r>
              <a:rPr lang="en-US" dirty="0"/>
              <a:t>Second level bullet point (indent x1)</a:t>
            </a:r>
          </a:p>
          <a:p>
            <a:pPr lvl="2"/>
            <a:r>
              <a:rPr lang="en-US" dirty="0"/>
              <a:t>Third level bullet point (indent x2)</a:t>
            </a:r>
          </a:p>
          <a:p>
            <a:pPr lvl="3"/>
            <a:r>
              <a:rPr lang="en-US" dirty="0"/>
              <a:t>Fourth level bullet point (indent x3)</a:t>
            </a:r>
          </a:p>
          <a:p>
            <a:pPr lvl="4"/>
            <a:r>
              <a:rPr lang="en-US" dirty="0"/>
              <a:t>Fifth level bullet point (indent x4)</a:t>
            </a:r>
          </a:p>
          <a:p>
            <a:pPr lvl="0"/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82063" y="6498000"/>
            <a:ext cx="964125" cy="36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6D46D31-4F81-C84C-9C9E-CC304FB2B6EB}" type="datetimeFigureOut">
              <a:rPr lang="en-US" smtClean="0"/>
              <a:pPr/>
              <a:t>10/10/25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6188" y="6498000"/>
            <a:ext cx="9352013" cy="36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98200" y="6498000"/>
            <a:ext cx="964125" cy="360000"/>
          </a:xfrm>
          <a:prstGeom prst="rect">
            <a:avLst/>
          </a:prstGeom>
        </p:spPr>
        <p:txBody>
          <a:bodyPr vert="horz" lIns="91440" tIns="0" rIns="0" bIns="0" rtlCol="0" anchor="t" anchorCtr="0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4D54F-FA85-F344-8424-FB00D2AE8D0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6335667" y="1089025"/>
            <a:ext cx="5376333" cy="4860925"/>
          </a:xfrm>
        </p:spPr>
        <p:txBody>
          <a:bodyPr/>
          <a:lstStyle/>
          <a:p>
            <a:r>
              <a:rPr lang="en-GB" dirty="0"/>
              <a:t>Drag picture to placeholder or click icon to add</a:t>
            </a:r>
            <a:endParaRPr lang="en-US" dirty="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480001" y="909220"/>
            <a:ext cx="11232000" cy="0"/>
          </a:xfrm>
          <a:prstGeom prst="line">
            <a:avLst/>
          </a:prstGeom>
          <a:ln w="12700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6163884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s – bullets and image – alt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Two columns – bullets and image – alt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336000" y="1088721"/>
            <a:ext cx="5376000" cy="4860560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lang="en-US" sz="2000" b="0" i="0" kern="1200" dirty="0" smtClean="0">
                <a:solidFill>
                  <a:schemeClr val="tx1"/>
                </a:solidFill>
                <a:latin typeface="Kings Caslon Text" panose="02000503000000020003" pitchFamily="2" charset="77"/>
                <a:ea typeface="+mn-ea"/>
                <a:cs typeface="Kings Caslon Text" panose="02000503000000020003" pitchFamily="2" charset="77"/>
              </a:defRPr>
            </a:lvl1pPr>
            <a:lvl2pPr marL="342900" indent="-342900">
              <a:buFont typeface="Arial" panose="020B0604020202020204" pitchFamily="34" charset="0"/>
              <a:buChar char="•"/>
              <a:defRPr sz="2000" b="0" i="0">
                <a:latin typeface="Kings Caslon Text" panose="02000503000000020003" pitchFamily="2" charset="77"/>
              </a:defRPr>
            </a:lvl2pPr>
            <a:lvl3pPr marL="342900" indent="-342900">
              <a:buFont typeface="Arial" panose="020B0604020202020204" pitchFamily="34" charset="0"/>
              <a:buChar char="•"/>
              <a:defRPr sz="2000" b="0" i="0">
                <a:latin typeface="Kings Caslon Text" panose="02000503000000020003" pitchFamily="2" charset="77"/>
              </a:defRPr>
            </a:lvl3pPr>
            <a:lvl4pPr marL="268714" indent="0">
              <a:buFont typeface="Arial" panose="020B0604020202020204" pitchFamily="34" charset="0"/>
              <a:buNone/>
              <a:defRPr sz="2000" b="0" i="0">
                <a:latin typeface="Kings Caslon Text" panose="02000503000000020003" pitchFamily="2" charset="77"/>
              </a:defRPr>
            </a:lvl4pPr>
            <a:lvl5pPr marL="537429" indent="0">
              <a:buFont typeface="Arial" panose="020B0604020202020204" pitchFamily="34" charset="0"/>
              <a:buNone/>
              <a:defRPr sz="2000" b="0" i="0">
                <a:latin typeface="Kings Caslon Text" panose="02000503000000020003" pitchFamily="2" charset="77"/>
              </a:defRPr>
            </a:lvl5pPr>
            <a:lvl6pPr marL="2286000" indent="0">
              <a:buNone/>
              <a:defRPr sz="1792"/>
            </a:lvl6pPr>
            <a:lvl7pPr>
              <a:defRPr sz="1792"/>
            </a:lvl7pPr>
            <a:lvl8pPr>
              <a:defRPr sz="1792"/>
            </a:lvl8pPr>
            <a:lvl9pPr>
              <a:defRPr sz="1792"/>
            </a:lvl9pPr>
          </a:lstStyle>
          <a:p>
            <a:r>
              <a:rPr lang="en-US" dirty="0"/>
              <a:t>First level bullet point (indent x0)</a:t>
            </a:r>
          </a:p>
          <a:p>
            <a:pPr lvl="1"/>
            <a:r>
              <a:rPr lang="en-US" dirty="0"/>
              <a:t>Second level bullet point (indent x1)</a:t>
            </a:r>
          </a:p>
          <a:p>
            <a:pPr lvl="2"/>
            <a:r>
              <a:rPr lang="en-US" dirty="0"/>
              <a:t>Third level bullet point (indent x2)</a:t>
            </a:r>
          </a:p>
          <a:p>
            <a:pPr lvl="3"/>
            <a:r>
              <a:rPr lang="en-US" dirty="0"/>
              <a:t>Fourth level bullet point (indent x3)</a:t>
            </a:r>
          </a:p>
          <a:p>
            <a:pPr lvl="4"/>
            <a:r>
              <a:rPr lang="en-US" dirty="0"/>
              <a:t>Fifth level bullet point (indent x4)</a:t>
            </a:r>
          </a:p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82063" y="6498000"/>
            <a:ext cx="964125" cy="36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6D46D31-4F81-C84C-9C9E-CC304FB2B6EB}" type="datetimeFigureOut">
              <a:rPr lang="en-US" smtClean="0"/>
              <a:pPr/>
              <a:t>10/10/25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6188" y="6498000"/>
            <a:ext cx="9352013" cy="36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98200" y="6498000"/>
            <a:ext cx="964125" cy="360000"/>
          </a:xfrm>
          <a:prstGeom prst="rect">
            <a:avLst/>
          </a:prstGeom>
        </p:spPr>
        <p:txBody>
          <a:bodyPr vert="horz" lIns="91440" tIns="0" rIns="0" bIns="0" rtlCol="0" anchor="t" anchorCtr="0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4D54F-FA85-F344-8424-FB00D2AE8D0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480001" y="1088356"/>
            <a:ext cx="5376333" cy="4860925"/>
          </a:xfrm>
        </p:spPr>
        <p:txBody>
          <a:bodyPr/>
          <a:lstStyle/>
          <a:p>
            <a:r>
              <a:rPr lang="en-GB" dirty="0"/>
              <a:t>Drag picture to placeholder or click icon to add</a:t>
            </a:r>
            <a:endParaRPr lang="en-US" dirty="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480001" y="909220"/>
            <a:ext cx="11232000" cy="0"/>
          </a:xfrm>
          <a:prstGeom prst="line">
            <a:avLst/>
          </a:prstGeom>
          <a:ln w="12700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6434866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x1  with captio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Picture x1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2063" y="6498000"/>
            <a:ext cx="964125" cy="36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6D46D31-4F81-C84C-9C9E-CC304FB2B6EB}" type="datetimeFigureOut">
              <a:rPr lang="en-US" smtClean="0"/>
              <a:pPr/>
              <a:t>10/10/25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46188" y="6498000"/>
            <a:ext cx="9352013" cy="36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98200" y="6498000"/>
            <a:ext cx="964125" cy="360000"/>
          </a:xfrm>
          <a:prstGeom prst="rect">
            <a:avLst/>
          </a:prstGeom>
        </p:spPr>
        <p:txBody>
          <a:bodyPr vert="horz" lIns="91440" tIns="0" rIns="0" bIns="0" rtlCol="0" anchor="t" anchorCtr="0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4D54F-FA85-F344-8424-FB00D2AE8D01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480001" y="909220"/>
            <a:ext cx="11232000" cy="0"/>
          </a:xfrm>
          <a:prstGeom prst="line">
            <a:avLst/>
          </a:prstGeom>
          <a:ln w="12700">
            <a:solidFill>
              <a:srgbClr val="C2B6A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 userDrawn="1"/>
        </p:nvCxnSpPr>
        <p:spPr>
          <a:xfrm>
            <a:off x="480001" y="909220"/>
            <a:ext cx="11232000" cy="0"/>
          </a:xfrm>
          <a:prstGeom prst="line">
            <a:avLst/>
          </a:prstGeom>
          <a:ln w="12700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B134C904-740B-E84D-B324-36B6DE7B233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9425" y="1049338"/>
            <a:ext cx="11233150" cy="475879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3029D345-CF89-564D-B6D0-39BB56CBE9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82063" y="5949280"/>
            <a:ext cx="11280263" cy="54872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85318805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x 4 with captio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80002" y="1088720"/>
            <a:ext cx="5496000" cy="2250280"/>
          </a:xfrm>
        </p:spPr>
        <p:txBody>
          <a:bodyPr>
            <a:normAutofit/>
          </a:bodyPr>
          <a:lstStyle>
            <a:lvl1pPr marL="0" indent="0">
              <a:buNone/>
              <a:defRPr sz="1991"/>
            </a:lvl1pPr>
            <a:lvl2pPr marL="455234" indent="0">
              <a:buNone/>
              <a:defRPr sz="2788"/>
            </a:lvl2pPr>
            <a:lvl3pPr marL="910468" indent="0">
              <a:buNone/>
              <a:defRPr sz="2390"/>
            </a:lvl3pPr>
            <a:lvl4pPr marL="1365702" indent="0">
              <a:buNone/>
              <a:defRPr sz="1991"/>
            </a:lvl4pPr>
            <a:lvl5pPr marL="1820936" indent="0">
              <a:buNone/>
              <a:defRPr sz="1991"/>
            </a:lvl5pPr>
            <a:lvl6pPr marL="2276170" indent="0">
              <a:buNone/>
              <a:defRPr sz="1991"/>
            </a:lvl6pPr>
            <a:lvl7pPr marL="2731404" indent="0">
              <a:buNone/>
              <a:defRPr sz="1991"/>
            </a:lvl7pPr>
            <a:lvl8pPr marL="3186638" indent="0">
              <a:buNone/>
              <a:defRPr sz="1991"/>
            </a:lvl8pPr>
            <a:lvl9pPr marL="3641872" indent="0">
              <a:buNone/>
              <a:defRPr sz="1991"/>
            </a:lvl9pPr>
          </a:lstStyle>
          <a:p>
            <a:r>
              <a:rPr lang="en-GB" dirty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80001" y="5949280"/>
            <a:ext cx="11232000" cy="548720"/>
          </a:xfrm>
        </p:spPr>
        <p:txBody>
          <a:bodyPr/>
          <a:lstStyle>
            <a:lvl1pPr marL="0" indent="0">
              <a:buNone/>
              <a:defRPr sz="1394"/>
            </a:lvl1pPr>
            <a:lvl2pPr marL="455234" indent="0">
              <a:buNone/>
              <a:defRPr sz="1195"/>
            </a:lvl2pPr>
            <a:lvl3pPr marL="910468" indent="0">
              <a:buNone/>
              <a:defRPr sz="996"/>
            </a:lvl3pPr>
            <a:lvl4pPr marL="1365702" indent="0">
              <a:buNone/>
              <a:defRPr sz="896"/>
            </a:lvl4pPr>
            <a:lvl5pPr marL="1820936" indent="0">
              <a:buNone/>
              <a:defRPr sz="896"/>
            </a:lvl5pPr>
            <a:lvl6pPr marL="2276170" indent="0">
              <a:buNone/>
              <a:defRPr sz="896"/>
            </a:lvl6pPr>
            <a:lvl7pPr marL="2731404" indent="0">
              <a:buNone/>
              <a:defRPr sz="896"/>
            </a:lvl7pPr>
            <a:lvl8pPr marL="3186638" indent="0">
              <a:buNone/>
              <a:defRPr sz="896"/>
            </a:lvl8pPr>
            <a:lvl9pPr marL="3641872" indent="0">
              <a:buNone/>
              <a:defRPr sz="896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82063" y="6498000"/>
            <a:ext cx="964125" cy="36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6D46D31-4F81-C84C-9C9E-CC304FB2B6EB}" type="datetimeFigureOut">
              <a:rPr lang="en-US" smtClean="0"/>
              <a:pPr/>
              <a:t>10/10/25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6188" y="6498000"/>
            <a:ext cx="9352013" cy="36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98200" y="6498000"/>
            <a:ext cx="964125" cy="360000"/>
          </a:xfrm>
          <a:prstGeom prst="rect">
            <a:avLst/>
          </a:prstGeom>
        </p:spPr>
        <p:txBody>
          <a:bodyPr vert="horz" lIns="91440" tIns="0" rIns="0" bIns="0" rtlCol="0" anchor="t" anchorCtr="0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4D54F-FA85-F344-8424-FB00D2AE8D0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Picture Placeholder 2"/>
          <p:cNvSpPr>
            <a:spLocks noGrp="1"/>
          </p:cNvSpPr>
          <p:nvPr>
            <p:ph type="pic" idx="13"/>
          </p:nvPr>
        </p:nvSpPr>
        <p:spPr>
          <a:xfrm>
            <a:off x="480002" y="3519000"/>
            <a:ext cx="5496000" cy="2254600"/>
          </a:xfrm>
        </p:spPr>
        <p:txBody>
          <a:bodyPr>
            <a:normAutofit/>
          </a:bodyPr>
          <a:lstStyle>
            <a:lvl1pPr marL="0" indent="0">
              <a:buNone/>
              <a:defRPr sz="1991"/>
            </a:lvl1pPr>
            <a:lvl2pPr marL="455234" indent="0">
              <a:buNone/>
              <a:defRPr sz="2788"/>
            </a:lvl2pPr>
            <a:lvl3pPr marL="910468" indent="0">
              <a:buNone/>
              <a:defRPr sz="2390"/>
            </a:lvl3pPr>
            <a:lvl4pPr marL="1365702" indent="0">
              <a:buNone/>
              <a:defRPr sz="1991"/>
            </a:lvl4pPr>
            <a:lvl5pPr marL="1820936" indent="0">
              <a:buNone/>
              <a:defRPr sz="1991"/>
            </a:lvl5pPr>
            <a:lvl6pPr marL="2276170" indent="0">
              <a:buNone/>
              <a:defRPr sz="1991"/>
            </a:lvl6pPr>
            <a:lvl7pPr marL="2731404" indent="0">
              <a:buNone/>
              <a:defRPr sz="1991"/>
            </a:lvl7pPr>
            <a:lvl8pPr marL="3186638" indent="0">
              <a:buNone/>
              <a:defRPr sz="1991"/>
            </a:lvl8pPr>
            <a:lvl9pPr marL="3641872" indent="0">
              <a:buNone/>
              <a:defRPr sz="1991"/>
            </a:lvl9pPr>
          </a:lstStyle>
          <a:p>
            <a:r>
              <a:rPr lang="en-GB"/>
              <a:t>Drag picture to placeholder or click icon to add</a:t>
            </a:r>
            <a:endParaRPr lang="en-US"/>
          </a:p>
        </p:txBody>
      </p:sp>
      <p:sp>
        <p:nvSpPr>
          <p:cNvPr id="18" name="Picture Placeholder 2"/>
          <p:cNvSpPr>
            <a:spLocks noGrp="1"/>
          </p:cNvSpPr>
          <p:nvPr>
            <p:ph type="pic" idx="14"/>
          </p:nvPr>
        </p:nvSpPr>
        <p:spPr>
          <a:xfrm>
            <a:off x="6215999" y="1088720"/>
            <a:ext cx="5499043" cy="2250280"/>
          </a:xfrm>
        </p:spPr>
        <p:txBody>
          <a:bodyPr>
            <a:normAutofit/>
          </a:bodyPr>
          <a:lstStyle>
            <a:lvl1pPr marL="0" indent="0">
              <a:buNone/>
              <a:defRPr sz="1991"/>
            </a:lvl1pPr>
            <a:lvl2pPr marL="455234" indent="0">
              <a:buNone/>
              <a:defRPr sz="2788"/>
            </a:lvl2pPr>
            <a:lvl3pPr marL="910468" indent="0">
              <a:buNone/>
              <a:defRPr sz="2390"/>
            </a:lvl3pPr>
            <a:lvl4pPr marL="1365702" indent="0">
              <a:buNone/>
              <a:defRPr sz="1991"/>
            </a:lvl4pPr>
            <a:lvl5pPr marL="1820936" indent="0">
              <a:buNone/>
              <a:defRPr sz="1991"/>
            </a:lvl5pPr>
            <a:lvl6pPr marL="2276170" indent="0">
              <a:buNone/>
              <a:defRPr sz="1991"/>
            </a:lvl6pPr>
            <a:lvl7pPr marL="2731404" indent="0">
              <a:buNone/>
              <a:defRPr sz="1991"/>
            </a:lvl7pPr>
            <a:lvl8pPr marL="3186638" indent="0">
              <a:buNone/>
              <a:defRPr sz="1991"/>
            </a:lvl8pPr>
            <a:lvl9pPr marL="3641872" indent="0">
              <a:buNone/>
              <a:defRPr sz="1991"/>
            </a:lvl9pPr>
          </a:lstStyle>
          <a:p>
            <a:r>
              <a:rPr lang="en-GB"/>
              <a:t>Drag picture to placeholder or click icon to add</a:t>
            </a:r>
            <a:endParaRPr lang="en-US"/>
          </a:p>
        </p:txBody>
      </p:sp>
      <p:sp>
        <p:nvSpPr>
          <p:cNvPr id="19" name="Picture Placeholder 2"/>
          <p:cNvSpPr>
            <a:spLocks noGrp="1"/>
          </p:cNvSpPr>
          <p:nvPr>
            <p:ph type="pic" idx="15"/>
          </p:nvPr>
        </p:nvSpPr>
        <p:spPr>
          <a:xfrm>
            <a:off x="6215999" y="3519000"/>
            <a:ext cx="5499043" cy="2254600"/>
          </a:xfrm>
        </p:spPr>
        <p:txBody>
          <a:bodyPr>
            <a:normAutofit/>
          </a:bodyPr>
          <a:lstStyle>
            <a:lvl1pPr marL="0" indent="0">
              <a:buNone/>
              <a:defRPr sz="1991"/>
            </a:lvl1pPr>
            <a:lvl2pPr marL="455234" indent="0">
              <a:buNone/>
              <a:defRPr sz="2788"/>
            </a:lvl2pPr>
            <a:lvl3pPr marL="910468" indent="0">
              <a:buNone/>
              <a:defRPr sz="2390"/>
            </a:lvl3pPr>
            <a:lvl4pPr marL="1365702" indent="0">
              <a:buNone/>
              <a:defRPr sz="1991"/>
            </a:lvl4pPr>
            <a:lvl5pPr marL="1820936" indent="0">
              <a:buNone/>
              <a:defRPr sz="1991"/>
            </a:lvl5pPr>
            <a:lvl6pPr marL="2276170" indent="0">
              <a:buNone/>
              <a:defRPr sz="1991"/>
            </a:lvl6pPr>
            <a:lvl7pPr marL="2731404" indent="0">
              <a:buNone/>
              <a:defRPr sz="1991"/>
            </a:lvl7pPr>
            <a:lvl8pPr marL="3186638" indent="0">
              <a:buNone/>
              <a:defRPr sz="1991"/>
            </a:lvl8pPr>
            <a:lvl9pPr marL="3641872" indent="0">
              <a:buNone/>
              <a:defRPr sz="1991"/>
            </a:lvl9pPr>
          </a:lstStyle>
          <a:p>
            <a:r>
              <a:rPr lang="en-GB"/>
              <a:t>Drag picture to placeholder or click icon to add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Picture x4</a:t>
            </a:r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480001" y="909220"/>
            <a:ext cx="11232000" cy="0"/>
          </a:xfrm>
          <a:prstGeom prst="line">
            <a:avLst/>
          </a:prstGeom>
          <a:ln w="12700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5416929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x 6 with captio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80003" y="1088720"/>
            <a:ext cx="3600028" cy="2250280"/>
          </a:xfrm>
        </p:spPr>
        <p:txBody>
          <a:bodyPr>
            <a:normAutofit/>
          </a:bodyPr>
          <a:lstStyle>
            <a:lvl1pPr marL="0" indent="0">
              <a:buNone/>
              <a:defRPr sz="1991"/>
            </a:lvl1pPr>
            <a:lvl2pPr marL="455234" indent="0">
              <a:buNone/>
              <a:defRPr sz="2788"/>
            </a:lvl2pPr>
            <a:lvl3pPr marL="910468" indent="0">
              <a:buNone/>
              <a:defRPr sz="2390"/>
            </a:lvl3pPr>
            <a:lvl4pPr marL="1365702" indent="0">
              <a:buNone/>
              <a:defRPr sz="1991"/>
            </a:lvl4pPr>
            <a:lvl5pPr marL="1820936" indent="0">
              <a:buNone/>
              <a:defRPr sz="1991"/>
            </a:lvl5pPr>
            <a:lvl6pPr marL="2276170" indent="0">
              <a:buNone/>
              <a:defRPr sz="1991"/>
            </a:lvl6pPr>
            <a:lvl7pPr marL="2731404" indent="0">
              <a:buNone/>
              <a:defRPr sz="1991"/>
            </a:lvl7pPr>
            <a:lvl8pPr marL="3186638" indent="0">
              <a:buNone/>
              <a:defRPr sz="1991"/>
            </a:lvl8pPr>
            <a:lvl9pPr marL="3641872" indent="0">
              <a:buNone/>
              <a:defRPr sz="1991"/>
            </a:lvl9pPr>
          </a:lstStyle>
          <a:p>
            <a:r>
              <a:rPr lang="en-GB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80001" y="5949280"/>
            <a:ext cx="11232000" cy="548720"/>
          </a:xfrm>
        </p:spPr>
        <p:txBody>
          <a:bodyPr/>
          <a:lstStyle>
            <a:lvl1pPr marL="0" indent="0">
              <a:buNone/>
              <a:defRPr sz="1394"/>
            </a:lvl1pPr>
            <a:lvl2pPr marL="455234" indent="0">
              <a:buNone/>
              <a:defRPr sz="1195"/>
            </a:lvl2pPr>
            <a:lvl3pPr marL="910468" indent="0">
              <a:buNone/>
              <a:defRPr sz="996"/>
            </a:lvl3pPr>
            <a:lvl4pPr marL="1365702" indent="0">
              <a:buNone/>
              <a:defRPr sz="896"/>
            </a:lvl4pPr>
            <a:lvl5pPr marL="1820936" indent="0">
              <a:buNone/>
              <a:defRPr sz="896"/>
            </a:lvl5pPr>
            <a:lvl6pPr marL="2276170" indent="0">
              <a:buNone/>
              <a:defRPr sz="896"/>
            </a:lvl6pPr>
            <a:lvl7pPr marL="2731404" indent="0">
              <a:buNone/>
              <a:defRPr sz="896"/>
            </a:lvl7pPr>
            <a:lvl8pPr marL="3186638" indent="0">
              <a:buNone/>
              <a:defRPr sz="896"/>
            </a:lvl8pPr>
            <a:lvl9pPr marL="3641872" indent="0">
              <a:buNone/>
              <a:defRPr sz="896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82063" y="6498000"/>
            <a:ext cx="964125" cy="36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6D46D31-4F81-C84C-9C9E-CC304FB2B6EB}" type="datetimeFigureOut">
              <a:rPr lang="en-US" smtClean="0"/>
              <a:pPr/>
              <a:t>10/10/25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6188" y="6498000"/>
            <a:ext cx="9352013" cy="36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98200" y="6498000"/>
            <a:ext cx="964125" cy="360000"/>
          </a:xfrm>
          <a:prstGeom prst="rect">
            <a:avLst/>
          </a:prstGeom>
        </p:spPr>
        <p:txBody>
          <a:bodyPr vert="horz" lIns="91440" tIns="0" rIns="0" bIns="0" rtlCol="0" anchor="t" anchorCtr="0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4D54F-FA85-F344-8424-FB00D2AE8D0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Picture Placeholder 2"/>
          <p:cNvSpPr>
            <a:spLocks noGrp="1"/>
          </p:cNvSpPr>
          <p:nvPr>
            <p:ph type="pic" idx="13"/>
          </p:nvPr>
        </p:nvSpPr>
        <p:spPr>
          <a:xfrm>
            <a:off x="480003" y="3519000"/>
            <a:ext cx="3600028" cy="2254600"/>
          </a:xfrm>
        </p:spPr>
        <p:txBody>
          <a:bodyPr>
            <a:normAutofit/>
          </a:bodyPr>
          <a:lstStyle>
            <a:lvl1pPr marL="0" indent="0">
              <a:buNone/>
              <a:defRPr sz="1991"/>
            </a:lvl1pPr>
            <a:lvl2pPr marL="455234" indent="0">
              <a:buNone/>
              <a:defRPr sz="2788"/>
            </a:lvl2pPr>
            <a:lvl3pPr marL="910468" indent="0">
              <a:buNone/>
              <a:defRPr sz="2390"/>
            </a:lvl3pPr>
            <a:lvl4pPr marL="1365702" indent="0">
              <a:buNone/>
              <a:defRPr sz="1991"/>
            </a:lvl4pPr>
            <a:lvl5pPr marL="1820936" indent="0">
              <a:buNone/>
              <a:defRPr sz="1991"/>
            </a:lvl5pPr>
            <a:lvl6pPr marL="2276170" indent="0">
              <a:buNone/>
              <a:defRPr sz="1991"/>
            </a:lvl6pPr>
            <a:lvl7pPr marL="2731404" indent="0">
              <a:buNone/>
              <a:defRPr sz="1991"/>
            </a:lvl7pPr>
            <a:lvl8pPr marL="3186638" indent="0">
              <a:buNone/>
              <a:defRPr sz="1991"/>
            </a:lvl8pPr>
            <a:lvl9pPr marL="3641872" indent="0">
              <a:buNone/>
              <a:defRPr sz="1991"/>
            </a:lvl9pPr>
          </a:lstStyle>
          <a:p>
            <a:r>
              <a:rPr lang="en-GB" dirty="0"/>
              <a:t>Drag picture to placeholder or click icon to add</a:t>
            </a:r>
            <a:endParaRPr lang="en-US" dirty="0"/>
          </a:p>
        </p:txBody>
      </p:sp>
      <p:sp>
        <p:nvSpPr>
          <p:cNvPr id="18" name="Picture Placeholder 2"/>
          <p:cNvSpPr>
            <a:spLocks noGrp="1"/>
          </p:cNvSpPr>
          <p:nvPr>
            <p:ph type="pic" idx="14"/>
          </p:nvPr>
        </p:nvSpPr>
        <p:spPr>
          <a:xfrm>
            <a:off x="8111970" y="1088720"/>
            <a:ext cx="3603072" cy="2250280"/>
          </a:xfrm>
        </p:spPr>
        <p:txBody>
          <a:bodyPr>
            <a:normAutofit/>
          </a:bodyPr>
          <a:lstStyle>
            <a:lvl1pPr marL="0" indent="0">
              <a:buNone/>
              <a:defRPr sz="1991"/>
            </a:lvl1pPr>
            <a:lvl2pPr marL="455234" indent="0">
              <a:buNone/>
              <a:defRPr sz="2788"/>
            </a:lvl2pPr>
            <a:lvl3pPr marL="910468" indent="0">
              <a:buNone/>
              <a:defRPr sz="2390"/>
            </a:lvl3pPr>
            <a:lvl4pPr marL="1365702" indent="0">
              <a:buNone/>
              <a:defRPr sz="1991"/>
            </a:lvl4pPr>
            <a:lvl5pPr marL="1820936" indent="0">
              <a:buNone/>
              <a:defRPr sz="1991"/>
            </a:lvl5pPr>
            <a:lvl6pPr marL="2276170" indent="0">
              <a:buNone/>
              <a:defRPr sz="1991"/>
            </a:lvl6pPr>
            <a:lvl7pPr marL="2731404" indent="0">
              <a:buNone/>
              <a:defRPr sz="1991"/>
            </a:lvl7pPr>
            <a:lvl8pPr marL="3186638" indent="0">
              <a:buNone/>
              <a:defRPr sz="1991"/>
            </a:lvl8pPr>
            <a:lvl9pPr marL="3641872" indent="0">
              <a:buNone/>
              <a:defRPr sz="1991"/>
            </a:lvl9pPr>
          </a:lstStyle>
          <a:p>
            <a:r>
              <a:rPr lang="en-GB"/>
              <a:t>Drag picture to placeholder or click icon to add</a:t>
            </a:r>
            <a:endParaRPr lang="en-US"/>
          </a:p>
        </p:txBody>
      </p:sp>
      <p:sp>
        <p:nvSpPr>
          <p:cNvPr id="19" name="Picture Placeholder 2"/>
          <p:cNvSpPr>
            <a:spLocks noGrp="1"/>
          </p:cNvSpPr>
          <p:nvPr>
            <p:ph type="pic" idx="15"/>
          </p:nvPr>
        </p:nvSpPr>
        <p:spPr>
          <a:xfrm>
            <a:off x="8111970" y="3519000"/>
            <a:ext cx="3603072" cy="2254600"/>
          </a:xfrm>
        </p:spPr>
        <p:txBody>
          <a:bodyPr>
            <a:normAutofit/>
          </a:bodyPr>
          <a:lstStyle>
            <a:lvl1pPr marL="0" indent="0">
              <a:buNone/>
              <a:defRPr sz="1991"/>
            </a:lvl1pPr>
            <a:lvl2pPr marL="455234" indent="0">
              <a:buNone/>
              <a:defRPr sz="2788"/>
            </a:lvl2pPr>
            <a:lvl3pPr marL="910468" indent="0">
              <a:buNone/>
              <a:defRPr sz="2390"/>
            </a:lvl3pPr>
            <a:lvl4pPr marL="1365702" indent="0">
              <a:buNone/>
              <a:defRPr sz="1991"/>
            </a:lvl4pPr>
            <a:lvl5pPr marL="1820936" indent="0">
              <a:buNone/>
              <a:defRPr sz="1991"/>
            </a:lvl5pPr>
            <a:lvl6pPr marL="2276170" indent="0">
              <a:buNone/>
              <a:defRPr sz="1991"/>
            </a:lvl6pPr>
            <a:lvl7pPr marL="2731404" indent="0">
              <a:buNone/>
              <a:defRPr sz="1991"/>
            </a:lvl7pPr>
            <a:lvl8pPr marL="3186638" indent="0">
              <a:buNone/>
              <a:defRPr sz="1991"/>
            </a:lvl8pPr>
            <a:lvl9pPr marL="3641872" indent="0">
              <a:buNone/>
              <a:defRPr sz="1991"/>
            </a:lvl9pPr>
          </a:lstStyle>
          <a:p>
            <a:r>
              <a:rPr lang="en-GB"/>
              <a:t>Drag picture to placeholder or click icon to add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Picture x6</a:t>
            </a:r>
          </a:p>
        </p:txBody>
      </p:sp>
      <p:sp>
        <p:nvSpPr>
          <p:cNvPr id="24" name="Picture Placeholder 2"/>
          <p:cNvSpPr>
            <a:spLocks noGrp="1"/>
          </p:cNvSpPr>
          <p:nvPr>
            <p:ph type="pic" idx="16"/>
          </p:nvPr>
        </p:nvSpPr>
        <p:spPr>
          <a:xfrm>
            <a:off x="4295986" y="1088720"/>
            <a:ext cx="3603072" cy="2250280"/>
          </a:xfrm>
        </p:spPr>
        <p:txBody>
          <a:bodyPr>
            <a:normAutofit/>
          </a:bodyPr>
          <a:lstStyle>
            <a:lvl1pPr marL="0" indent="0">
              <a:buNone/>
              <a:defRPr sz="1991"/>
            </a:lvl1pPr>
            <a:lvl2pPr marL="455234" indent="0">
              <a:buNone/>
              <a:defRPr sz="2788"/>
            </a:lvl2pPr>
            <a:lvl3pPr marL="910468" indent="0">
              <a:buNone/>
              <a:defRPr sz="2390"/>
            </a:lvl3pPr>
            <a:lvl4pPr marL="1365702" indent="0">
              <a:buNone/>
              <a:defRPr sz="1991"/>
            </a:lvl4pPr>
            <a:lvl5pPr marL="1820936" indent="0">
              <a:buNone/>
              <a:defRPr sz="1991"/>
            </a:lvl5pPr>
            <a:lvl6pPr marL="2276170" indent="0">
              <a:buNone/>
              <a:defRPr sz="1991"/>
            </a:lvl6pPr>
            <a:lvl7pPr marL="2731404" indent="0">
              <a:buNone/>
              <a:defRPr sz="1991"/>
            </a:lvl7pPr>
            <a:lvl8pPr marL="3186638" indent="0">
              <a:buNone/>
              <a:defRPr sz="1991"/>
            </a:lvl8pPr>
            <a:lvl9pPr marL="3641872" indent="0">
              <a:buNone/>
              <a:defRPr sz="1991"/>
            </a:lvl9pPr>
          </a:lstStyle>
          <a:p>
            <a:r>
              <a:rPr lang="en-GB"/>
              <a:t>Drag picture to placeholder or click icon to add</a:t>
            </a:r>
            <a:endParaRPr lang="en-US" dirty="0"/>
          </a:p>
        </p:txBody>
      </p:sp>
      <p:sp>
        <p:nvSpPr>
          <p:cNvPr id="25" name="Picture Placeholder 2"/>
          <p:cNvSpPr>
            <a:spLocks noGrp="1"/>
          </p:cNvSpPr>
          <p:nvPr>
            <p:ph type="pic" idx="17"/>
          </p:nvPr>
        </p:nvSpPr>
        <p:spPr>
          <a:xfrm>
            <a:off x="4295986" y="3519000"/>
            <a:ext cx="3603072" cy="2254600"/>
          </a:xfrm>
        </p:spPr>
        <p:txBody>
          <a:bodyPr>
            <a:normAutofit/>
          </a:bodyPr>
          <a:lstStyle>
            <a:lvl1pPr marL="0" indent="0">
              <a:buNone/>
              <a:defRPr sz="1991"/>
            </a:lvl1pPr>
            <a:lvl2pPr marL="455234" indent="0">
              <a:buNone/>
              <a:defRPr sz="2788"/>
            </a:lvl2pPr>
            <a:lvl3pPr marL="910468" indent="0">
              <a:buNone/>
              <a:defRPr sz="2390"/>
            </a:lvl3pPr>
            <a:lvl4pPr marL="1365702" indent="0">
              <a:buNone/>
              <a:defRPr sz="1991"/>
            </a:lvl4pPr>
            <a:lvl5pPr marL="1820936" indent="0">
              <a:buNone/>
              <a:defRPr sz="1991"/>
            </a:lvl5pPr>
            <a:lvl6pPr marL="2276170" indent="0">
              <a:buNone/>
              <a:defRPr sz="1991"/>
            </a:lvl6pPr>
            <a:lvl7pPr marL="2731404" indent="0">
              <a:buNone/>
              <a:defRPr sz="1991"/>
            </a:lvl7pPr>
            <a:lvl8pPr marL="3186638" indent="0">
              <a:buNone/>
              <a:defRPr sz="1991"/>
            </a:lvl8pPr>
            <a:lvl9pPr marL="3641872" indent="0">
              <a:buNone/>
              <a:defRPr sz="1991"/>
            </a:lvl9pPr>
          </a:lstStyle>
          <a:p>
            <a:r>
              <a:rPr lang="en-GB"/>
              <a:t>Drag picture to placeholder or click icon to add</a:t>
            </a:r>
            <a:endParaRPr lang="en-US" dirty="0"/>
          </a:p>
        </p:txBody>
      </p:sp>
      <p:cxnSp>
        <p:nvCxnSpPr>
          <p:cNvPr id="20" name="Straight Connector 19"/>
          <p:cNvCxnSpPr/>
          <p:nvPr userDrawn="1"/>
        </p:nvCxnSpPr>
        <p:spPr>
          <a:xfrm>
            <a:off x="480001" y="909220"/>
            <a:ext cx="11232000" cy="0"/>
          </a:xfrm>
          <a:prstGeom prst="line">
            <a:avLst/>
          </a:prstGeom>
          <a:ln w="12700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8028718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slide - joint - al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Two statues in front of Bush House building&#10;&#10;">
            <a:extLst>
              <a:ext uri="{FF2B5EF4-FFF2-40B4-BE49-F238E27FC236}">
                <a16:creationId xmlns:a16="http://schemas.microsoft.com/office/drawing/2014/main" id="{F4793EB2-2819-E843-A12D-5A71221FF36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6275" y="0"/>
            <a:ext cx="8125725" cy="6858000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>
            <a:off x="0" y="-1"/>
            <a:ext cx="4065973" cy="5554979"/>
          </a:xfrm>
          <a:prstGeom prst="rect">
            <a:avLst/>
          </a:prstGeom>
          <a:solidFill>
            <a:srgbClr val="5A646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0719" y="1297774"/>
            <a:ext cx="3551068" cy="2953816"/>
          </a:xfrm>
        </p:spPr>
        <p:txBody>
          <a:bodyPr anchor="t" anchorCtr="0">
            <a:normAutofit/>
          </a:bodyPr>
          <a:lstStyle>
            <a:lvl1pPr>
              <a:defRPr sz="4000" b="1" i="0">
                <a:solidFill>
                  <a:srgbClr val="FFFFFF"/>
                </a:solidFill>
                <a:latin typeface="KingsBureauGrot ThreeSeven" panose="02000506040000020004" pitchFamily="2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0719" y="4316239"/>
            <a:ext cx="3551067" cy="891700"/>
          </a:xfrm>
        </p:spPr>
        <p:txBody>
          <a:bodyPr anchor="b" anchorCtr="0">
            <a:normAutofit/>
          </a:bodyPr>
          <a:lstStyle>
            <a:lvl1pPr marL="0" indent="0" algn="l">
              <a:buNone/>
              <a:defRPr sz="2400" b="0" i="0">
                <a:solidFill>
                  <a:srgbClr val="FFFFFF"/>
                </a:solidFill>
                <a:latin typeface="Kings Caslon Text" panose="02000503000000020003" pitchFamily="2" charset="77"/>
                <a:cs typeface="Calibri" panose="020F050202020403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0" hasCustomPrompt="1"/>
          </p:nvPr>
        </p:nvSpPr>
        <p:spPr>
          <a:xfrm>
            <a:off x="310718" y="5733981"/>
            <a:ext cx="3551067" cy="944280"/>
          </a:xfrm>
        </p:spPr>
        <p:txBody>
          <a:bodyPr/>
          <a:lstStyle>
            <a:lvl1pPr>
              <a:defRPr b="0" i="0">
                <a:latin typeface="Kings Caslon Text" panose="02000503000000020003" pitchFamily="2" charset="77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Drag picture to placeholder or click icon to add</a:t>
            </a:r>
            <a:endParaRPr lang="en-US" dirty="0"/>
          </a:p>
        </p:txBody>
      </p:sp>
      <p:pic>
        <p:nvPicPr>
          <p:cNvPr id="9" name="KCL-LOGO-UK-1.png">
            <a:extLst>
              <a:ext uri="{FF2B5EF4-FFF2-40B4-BE49-F238E27FC236}">
                <a16:creationId xmlns:a16="http://schemas.microsoft.com/office/drawing/2014/main" id="{6744B5CB-C36A-49F5-A000-C34D59625344}"/>
              </a:ext>
            </a:extLst>
          </p:cNvPr>
          <p:cNvPicPr>
            <a:picLocks noChangeAspect="1"/>
          </p:cNvPicPr>
          <p:nvPr userDrawn="1"/>
        </p:nvPicPr>
        <p:blipFill>
          <a:blip r:embed="rId3" r:link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82000" y="736"/>
            <a:ext cx="1710000" cy="1302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781023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vider - teal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80000" y="4689281"/>
            <a:ext cx="11232000" cy="728721"/>
          </a:xfrm>
        </p:spPr>
        <p:txBody>
          <a:bodyPr>
            <a:normAutofit/>
          </a:bodyPr>
          <a:lstStyle>
            <a:lvl1pPr>
              <a:defRPr sz="45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80000" y="5598000"/>
            <a:ext cx="11232000" cy="891700"/>
          </a:xfrm>
        </p:spPr>
        <p:txBody>
          <a:bodyPr/>
          <a:lstStyle>
            <a:lvl1pPr marL="0" indent="0" algn="l">
              <a:buNone/>
              <a:defRPr b="0" i="0">
                <a:solidFill>
                  <a:srgbClr val="FFFFFF"/>
                </a:solidFill>
                <a:latin typeface="Kings Caslon Text" panose="02000503000000020003" pitchFamily="2" charset="77"/>
                <a:cs typeface="Kings Caslon Text" panose="02000503000000020003" pitchFamily="2" charset="7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Section subtitle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4553732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vider - sea blu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80000" y="4689281"/>
            <a:ext cx="11232000" cy="728721"/>
          </a:xfrm>
        </p:spPr>
        <p:txBody>
          <a:bodyPr>
            <a:normAutofit/>
          </a:bodyPr>
          <a:lstStyle>
            <a:lvl1pPr>
              <a:defRPr sz="45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80000" y="5598000"/>
            <a:ext cx="11232000" cy="891700"/>
          </a:xfrm>
        </p:spPr>
        <p:txBody>
          <a:bodyPr/>
          <a:lstStyle>
            <a:lvl1pPr marL="0" indent="0" algn="l">
              <a:buNone/>
              <a:defRPr b="0" i="0">
                <a:solidFill>
                  <a:srgbClr val="FFFFFF"/>
                </a:solidFill>
                <a:latin typeface="Kings Caslon Text" panose="02000503000000020003" pitchFamily="2" charset="77"/>
                <a:cs typeface="Kings Caslon Text" panose="02000503000000020003" pitchFamily="2" charset="7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Section subtitle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3756785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vider - orang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80000" y="4689281"/>
            <a:ext cx="11232000" cy="728721"/>
          </a:xfrm>
        </p:spPr>
        <p:txBody>
          <a:bodyPr>
            <a:normAutofit/>
          </a:bodyPr>
          <a:lstStyle>
            <a:lvl1pPr>
              <a:defRPr sz="45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80000" y="5598000"/>
            <a:ext cx="11232000" cy="1080000"/>
          </a:xfrm>
        </p:spPr>
        <p:txBody>
          <a:bodyPr/>
          <a:lstStyle>
            <a:lvl1pPr marL="0" indent="0" algn="l">
              <a:buNone/>
              <a:defRPr b="0" i="0">
                <a:solidFill>
                  <a:srgbClr val="FFFFFF"/>
                </a:solidFill>
                <a:latin typeface="Kings Caslon Text" panose="02000503000000020003" pitchFamily="2" charset="77"/>
                <a:cs typeface="Kings Caslon Text" panose="02000503000000020003" pitchFamily="2" charset="7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Section subtitle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0568666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vider - sky blue">
    <p:bg>
      <p:bgPr>
        <a:solidFill>
          <a:srgbClr val="9999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80000" y="4689281"/>
            <a:ext cx="11232000" cy="728721"/>
          </a:xfrm>
        </p:spPr>
        <p:txBody>
          <a:bodyPr>
            <a:normAutofit/>
          </a:bodyPr>
          <a:lstStyle>
            <a:lvl1pPr>
              <a:defRPr sz="45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80000" y="5598000"/>
            <a:ext cx="11232000" cy="891700"/>
          </a:xfrm>
        </p:spPr>
        <p:txBody>
          <a:bodyPr/>
          <a:lstStyle>
            <a:lvl1pPr marL="0" indent="0" algn="l">
              <a:buNone/>
              <a:defRPr b="0" i="0">
                <a:solidFill>
                  <a:srgbClr val="FFFFFF"/>
                </a:solidFill>
                <a:latin typeface="Kings Caslon Text" panose="02000503000000020003" pitchFamily="2" charset="77"/>
                <a:cs typeface="Kings Caslon Text" panose="02000503000000020003" pitchFamily="2" charset="7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Section subtitle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3420538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page">
    <p:bg>
      <p:bgPr>
        <a:solidFill>
          <a:srgbClr val="5A64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ED64C56-7BE9-5D41-824D-0319FFA616D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9623" y="3420000"/>
            <a:ext cx="11231999" cy="2520000"/>
          </a:xfr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b="1" dirty="0">
                <a:solidFill>
                  <a:schemeClr val="bg1"/>
                </a:solidFill>
              </a:rPr>
              <a:t>Contact details/for more information</a:t>
            </a: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Contact details 1</a:t>
            </a: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Contact details 2</a:t>
            </a: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Contact details 3</a:t>
            </a: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+44 (0)20 7848 XXXX</a:t>
            </a:r>
            <a:br>
              <a:rPr lang="en-GB" dirty="0">
                <a:solidFill>
                  <a:schemeClr val="bg1"/>
                </a:solidFill>
              </a:rPr>
            </a:br>
            <a:r>
              <a:rPr lang="en-GB" dirty="0" err="1">
                <a:solidFill>
                  <a:schemeClr val="bg1"/>
                </a:solidFill>
              </a:rPr>
              <a:t>xxxx@kcl.ac.uk</a:t>
            </a:r>
            <a:br>
              <a:rPr lang="en-GB" dirty="0">
                <a:solidFill>
                  <a:schemeClr val="bg1"/>
                </a:solidFill>
              </a:rPr>
            </a:br>
            <a:r>
              <a:rPr lang="en-GB" dirty="0" err="1">
                <a:solidFill>
                  <a:schemeClr val="bg1"/>
                </a:solidFill>
              </a:rPr>
              <a:t>www.kcl.ac.uk</a:t>
            </a:r>
            <a:r>
              <a:rPr lang="en-GB" dirty="0">
                <a:solidFill>
                  <a:schemeClr val="bg1"/>
                </a:solidFill>
              </a:rPr>
              <a:t>/</a:t>
            </a:r>
            <a:r>
              <a:rPr lang="en-GB" dirty="0" err="1">
                <a:solidFill>
                  <a:schemeClr val="bg1"/>
                </a:solidFill>
              </a:rPr>
              <a:t>xxxx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89623" y="2184934"/>
            <a:ext cx="7662972" cy="1053665"/>
          </a:xfrm>
        </p:spPr>
        <p:txBody>
          <a:bodyPr anchor="b" anchorCtr="0">
            <a:normAutofit/>
          </a:bodyPr>
          <a:lstStyle>
            <a:lvl1pPr>
              <a:defRPr sz="4500" b="1" i="0">
                <a:solidFill>
                  <a:srgbClr val="FFFFFF"/>
                </a:solidFill>
                <a:latin typeface="KingsBureauGrot ThreeSeven" panose="02000506040000020004" pitchFamily="2" charset="0"/>
              </a:defRPr>
            </a:lvl1pPr>
          </a:lstStyle>
          <a:p>
            <a:r>
              <a:rPr lang="en-GB" dirty="0"/>
              <a:t>Thank you</a:t>
            </a:r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 userDrawn="1"/>
        </p:nvGrpSpPr>
        <p:grpSpPr>
          <a:xfrm>
            <a:off x="10489316" y="1"/>
            <a:ext cx="1702684" cy="1303021"/>
            <a:chOff x="7949775" y="1"/>
            <a:chExt cx="1194225" cy="910000"/>
          </a:xfrm>
        </p:grpSpPr>
        <p:sp>
          <p:nvSpPr>
            <p:cNvPr id="8" name="Rectangle 7"/>
            <p:cNvSpPr/>
            <p:nvPr userDrawn="1"/>
          </p:nvSpPr>
          <p:spPr>
            <a:xfrm>
              <a:off x="7949775" y="1"/>
              <a:ext cx="1194225" cy="91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2"/>
            </a:p>
          </p:txBody>
        </p:sp>
        <p:pic>
          <p:nvPicPr>
            <p:cNvPr id="9" name="KCL-LOGO-UK-1.png"/>
            <p:cNvPicPr>
              <a:picLocks noChangeAspect="1"/>
            </p:cNvPicPr>
            <p:nvPr userDrawn="1"/>
          </p:nvPicPr>
          <p:blipFill>
            <a:blip r:embed="rId2" r:link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949775" y="258"/>
              <a:ext cx="1194225" cy="909486"/>
            </a:xfrm>
            <a:prstGeom prst="rect">
              <a:avLst/>
            </a:prstGeom>
          </p:spPr>
        </p:pic>
      </p:grp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62F5BC61-7D93-C442-AAE8-F327F7EC185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9623" y="6121401"/>
            <a:ext cx="11231999" cy="380749"/>
          </a:xfrm>
        </p:spPr>
        <p:txBody>
          <a:bodyPr wrap="square">
            <a:noAutofit/>
          </a:bodyPr>
          <a:lstStyle>
            <a:lvl1pPr marL="0" marR="0" indent="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A2D50"/>
              </a:buClr>
              <a:buSzTx/>
              <a:buFont typeface="Arial"/>
              <a:buNone/>
              <a:tabLst/>
              <a:defRPr sz="1200" b="0" i="0">
                <a:solidFill>
                  <a:schemeClr val="bg1"/>
                </a:solidFill>
                <a:latin typeface="Kings Caslon Text" panose="02000503000000020003" pitchFamily="2" charset="77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A2D50"/>
              </a:buClr>
              <a:buSzTx/>
              <a:buFont typeface="Arial"/>
              <a:buNone/>
              <a:tabLst/>
              <a:defRPr/>
            </a:pPr>
            <a:r>
              <a:rPr lang="en-US" sz="1600" dirty="0">
                <a:latin typeface="Georgia" panose="02040502050405020303" pitchFamily="18" charset="0"/>
              </a:rPr>
              <a:t>© 2020 King’s College London. All rights reserved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0530559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 - joint - alt 3">
    <p:bg>
      <p:bgPr>
        <a:solidFill>
          <a:srgbClr val="5A64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Two statues in front of Bush House building&#10;&#10;">
            <a:extLst>
              <a:ext uri="{FF2B5EF4-FFF2-40B4-BE49-F238E27FC236}">
                <a16:creationId xmlns:a16="http://schemas.microsoft.com/office/drawing/2014/main" id="{F4793EB2-2819-E843-A12D-5A71221FF36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6275" y="0"/>
            <a:ext cx="8125725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0719" y="1297774"/>
            <a:ext cx="3551068" cy="2953816"/>
          </a:xfrm>
        </p:spPr>
        <p:txBody>
          <a:bodyPr anchor="t" anchorCtr="0">
            <a:normAutofit/>
          </a:bodyPr>
          <a:lstStyle>
            <a:lvl1pPr>
              <a:defRPr sz="4000" b="1" i="0">
                <a:solidFill>
                  <a:srgbClr val="FFFFFF"/>
                </a:solidFill>
                <a:latin typeface="KingsBureauGrot ThreeSeven" panose="02000506040000020004" pitchFamily="2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0719" y="4316239"/>
            <a:ext cx="3551067" cy="891700"/>
          </a:xfrm>
        </p:spPr>
        <p:txBody>
          <a:bodyPr anchor="b" anchorCtr="0">
            <a:normAutofit/>
          </a:bodyPr>
          <a:lstStyle>
            <a:lvl1pPr marL="0" indent="0" algn="l">
              <a:buNone/>
              <a:defRPr sz="2400" b="0" i="0">
                <a:solidFill>
                  <a:srgbClr val="FFFFFF"/>
                </a:solidFill>
                <a:latin typeface="Kings Caslon Text" panose="02000503000000020003" pitchFamily="2" charset="77"/>
                <a:cs typeface="Calibri" panose="020F050202020403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pic>
        <p:nvPicPr>
          <p:cNvPr id="9" name="KCL-LOGO-UK-1.png">
            <a:extLst>
              <a:ext uri="{FF2B5EF4-FFF2-40B4-BE49-F238E27FC236}">
                <a16:creationId xmlns:a16="http://schemas.microsoft.com/office/drawing/2014/main" id="{6744B5CB-C36A-49F5-A000-C34D59625344}"/>
              </a:ext>
            </a:extLst>
          </p:cNvPr>
          <p:cNvPicPr>
            <a:picLocks noChangeAspect="1"/>
          </p:cNvPicPr>
          <p:nvPr userDrawn="1"/>
        </p:nvPicPr>
        <p:blipFill>
          <a:blip r:embed="rId3" r:link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82000" y="736"/>
            <a:ext cx="1710000" cy="1302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518081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itle slide - joint - al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ush House entrance">
            <a:extLst>
              <a:ext uri="{FF2B5EF4-FFF2-40B4-BE49-F238E27FC236}">
                <a16:creationId xmlns:a16="http://schemas.microsoft.com/office/drawing/2014/main" id="{BB2856B8-0170-3D42-B170-7ED5ACB03BA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2950" y="-736"/>
            <a:ext cx="8126158" cy="6858000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>
            <a:off x="0" y="-1"/>
            <a:ext cx="4065973" cy="5554979"/>
          </a:xfrm>
          <a:prstGeom prst="rect">
            <a:avLst/>
          </a:prstGeom>
          <a:solidFill>
            <a:srgbClr val="5A646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0719" y="1297774"/>
            <a:ext cx="3551068" cy="2953816"/>
          </a:xfrm>
        </p:spPr>
        <p:txBody>
          <a:bodyPr anchor="t" anchorCtr="0">
            <a:normAutofit/>
          </a:bodyPr>
          <a:lstStyle>
            <a:lvl1pPr>
              <a:defRPr sz="4000" b="1" i="0">
                <a:solidFill>
                  <a:srgbClr val="FFFFFF"/>
                </a:solidFill>
                <a:latin typeface="KingsBureauGrot ThreeSeven" panose="02000506040000020004" pitchFamily="2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0719" y="4316239"/>
            <a:ext cx="3551067" cy="891700"/>
          </a:xfrm>
        </p:spPr>
        <p:txBody>
          <a:bodyPr anchor="b" anchorCtr="0">
            <a:normAutofit/>
          </a:bodyPr>
          <a:lstStyle>
            <a:lvl1pPr marL="0" indent="0" algn="l">
              <a:buNone/>
              <a:defRPr sz="2400" b="0" i="0">
                <a:solidFill>
                  <a:srgbClr val="FFFFFF"/>
                </a:solidFill>
                <a:latin typeface="Kings Caslon Text" panose="02000503000000020003" pitchFamily="2" charset="77"/>
                <a:cs typeface="Kings Caslon Text" panose="02000503000000020003" pitchFamily="2" charset="7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0" hasCustomPrompt="1"/>
          </p:nvPr>
        </p:nvSpPr>
        <p:spPr>
          <a:xfrm>
            <a:off x="310718" y="5733981"/>
            <a:ext cx="3551067" cy="944280"/>
          </a:xfrm>
        </p:spPr>
        <p:txBody>
          <a:bodyPr>
            <a:noAutofit/>
          </a:bodyPr>
          <a:lstStyle>
            <a:lvl1pPr>
              <a:defRPr sz="2000" b="0" i="0">
                <a:latin typeface="Kings Caslon Text" panose="02000503000000020003" pitchFamily="2" charset="77"/>
              </a:defRPr>
            </a:lvl1pPr>
          </a:lstStyle>
          <a:p>
            <a:r>
              <a:rPr lang="en-GB" dirty="0"/>
              <a:t>Drag picture to placeholder or click icon to add</a:t>
            </a:r>
            <a:endParaRPr lang="en-US" dirty="0"/>
          </a:p>
        </p:txBody>
      </p:sp>
      <p:pic>
        <p:nvPicPr>
          <p:cNvPr id="9" name="KCL-LOGO-UK-1.png">
            <a:extLst>
              <a:ext uri="{FF2B5EF4-FFF2-40B4-BE49-F238E27FC236}">
                <a16:creationId xmlns:a16="http://schemas.microsoft.com/office/drawing/2014/main" id="{6744B5CB-C36A-49F5-A000-C34D59625344}"/>
              </a:ext>
            </a:extLst>
          </p:cNvPr>
          <p:cNvPicPr>
            <a:picLocks noChangeAspect="1"/>
          </p:cNvPicPr>
          <p:nvPr userDrawn="1"/>
        </p:nvPicPr>
        <p:blipFill>
          <a:blip r:embed="rId3" r:link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82000" y="736"/>
            <a:ext cx="1710000" cy="1302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615226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 - joint - alt 3">
    <p:bg>
      <p:bgPr>
        <a:solidFill>
          <a:srgbClr val="5A64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ush House entrance">
            <a:extLst>
              <a:ext uri="{FF2B5EF4-FFF2-40B4-BE49-F238E27FC236}">
                <a16:creationId xmlns:a16="http://schemas.microsoft.com/office/drawing/2014/main" id="{BB2856B8-0170-3D42-B170-7ED5ACB03BA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2950" y="-736"/>
            <a:ext cx="8126158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0719" y="1297774"/>
            <a:ext cx="3551068" cy="2953816"/>
          </a:xfrm>
        </p:spPr>
        <p:txBody>
          <a:bodyPr anchor="t" anchorCtr="0">
            <a:normAutofit/>
          </a:bodyPr>
          <a:lstStyle>
            <a:lvl1pPr>
              <a:defRPr sz="4000" b="1" i="0">
                <a:solidFill>
                  <a:srgbClr val="FFFFFF"/>
                </a:solidFill>
                <a:latin typeface="KingsBureauGrot ThreeSeven" panose="02000506040000020004" pitchFamily="2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0719" y="4316239"/>
            <a:ext cx="3551067" cy="891700"/>
          </a:xfrm>
        </p:spPr>
        <p:txBody>
          <a:bodyPr anchor="b" anchorCtr="0">
            <a:normAutofit/>
          </a:bodyPr>
          <a:lstStyle>
            <a:lvl1pPr marL="0" indent="0" algn="l">
              <a:buNone/>
              <a:defRPr sz="2400" b="0" i="0">
                <a:solidFill>
                  <a:srgbClr val="FFFFFF"/>
                </a:solidFill>
                <a:latin typeface="Kings Caslon Text" panose="02000503000000020003" pitchFamily="2" charset="77"/>
                <a:cs typeface="Kings Caslon Text" panose="02000503000000020003" pitchFamily="2" charset="7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pic>
        <p:nvPicPr>
          <p:cNvPr id="9" name="KCL-LOGO-UK-1.png">
            <a:extLst>
              <a:ext uri="{FF2B5EF4-FFF2-40B4-BE49-F238E27FC236}">
                <a16:creationId xmlns:a16="http://schemas.microsoft.com/office/drawing/2014/main" id="{6744B5CB-C36A-49F5-A000-C34D59625344}"/>
              </a:ext>
            </a:extLst>
          </p:cNvPr>
          <p:cNvPicPr>
            <a:picLocks noChangeAspect="1"/>
          </p:cNvPicPr>
          <p:nvPr userDrawn="1"/>
        </p:nvPicPr>
        <p:blipFill>
          <a:blip r:embed="rId3" r:link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82000" y="736"/>
            <a:ext cx="1710000" cy="1302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387262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Title slide - joint - al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graduates standing in front of a crowd posing for the camera&#10;">
            <a:extLst>
              <a:ext uri="{FF2B5EF4-FFF2-40B4-BE49-F238E27FC236}">
                <a16:creationId xmlns:a16="http://schemas.microsoft.com/office/drawing/2014/main" id="{BE2D952E-64D5-A64E-9959-50F7F867881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3512" y="0"/>
            <a:ext cx="8125034" cy="6858000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>
            <a:off x="0" y="-1"/>
            <a:ext cx="4065973" cy="5554979"/>
          </a:xfrm>
          <a:prstGeom prst="rect">
            <a:avLst/>
          </a:prstGeom>
          <a:solidFill>
            <a:srgbClr val="5A646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0719" y="1297774"/>
            <a:ext cx="3551068" cy="2953816"/>
          </a:xfrm>
        </p:spPr>
        <p:txBody>
          <a:bodyPr anchor="t" anchorCtr="0">
            <a:normAutofit/>
          </a:bodyPr>
          <a:lstStyle>
            <a:lvl1pPr>
              <a:defRPr sz="4000" b="1" i="0">
                <a:solidFill>
                  <a:srgbClr val="FFFFFF"/>
                </a:solidFill>
                <a:latin typeface="KingsBureauGrot ThreeSeven" panose="02000506040000020004" pitchFamily="2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0719" y="4316239"/>
            <a:ext cx="3551067" cy="891700"/>
          </a:xfrm>
        </p:spPr>
        <p:txBody>
          <a:bodyPr anchor="b" anchorCtr="0">
            <a:normAutofit/>
          </a:bodyPr>
          <a:lstStyle>
            <a:lvl1pPr marL="0" indent="0" algn="l">
              <a:buNone/>
              <a:defRPr sz="2400" b="0" i="0">
                <a:solidFill>
                  <a:srgbClr val="FFFFFF"/>
                </a:solidFill>
                <a:latin typeface="Kings Caslon Text" panose="02000503000000020003" pitchFamily="2" charset="77"/>
                <a:cs typeface="Kings Caslon Text" panose="02000503000000020003" pitchFamily="2" charset="7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0" hasCustomPrompt="1"/>
          </p:nvPr>
        </p:nvSpPr>
        <p:spPr>
          <a:xfrm>
            <a:off x="310718" y="5733981"/>
            <a:ext cx="3551067" cy="944280"/>
          </a:xfrm>
        </p:spPr>
        <p:txBody>
          <a:bodyPr/>
          <a:lstStyle>
            <a:lvl1pPr>
              <a:defRPr b="0" i="0">
                <a:latin typeface="Kings Caslon Text" panose="02000503000000020003" pitchFamily="2" charset="77"/>
              </a:defRPr>
            </a:lvl1pPr>
          </a:lstStyle>
          <a:p>
            <a:r>
              <a:rPr lang="en-GB" dirty="0"/>
              <a:t>Drag picture to placeholder or click icon to add</a:t>
            </a:r>
            <a:endParaRPr lang="en-US" dirty="0"/>
          </a:p>
        </p:txBody>
      </p:sp>
      <p:pic>
        <p:nvPicPr>
          <p:cNvPr id="9" name="KCL-LOGO-UK-1.png">
            <a:extLst>
              <a:ext uri="{FF2B5EF4-FFF2-40B4-BE49-F238E27FC236}">
                <a16:creationId xmlns:a16="http://schemas.microsoft.com/office/drawing/2014/main" id="{6744B5CB-C36A-49F5-A000-C34D59625344}"/>
              </a:ext>
            </a:extLst>
          </p:cNvPr>
          <p:cNvPicPr>
            <a:picLocks noChangeAspect="1"/>
          </p:cNvPicPr>
          <p:nvPr userDrawn="1"/>
        </p:nvPicPr>
        <p:blipFill>
          <a:blip r:embed="rId3" r:link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82000" y="736"/>
            <a:ext cx="1710000" cy="1302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146538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 - joint - alt 3">
    <p:bg>
      <p:bgPr>
        <a:solidFill>
          <a:srgbClr val="5A64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graduates standing in front of a crowd posing for the camera&#10;">
            <a:extLst>
              <a:ext uri="{FF2B5EF4-FFF2-40B4-BE49-F238E27FC236}">
                <a16:creationId xmlns:a16="http://schemas.microsoft.com/office/drawing/2014/main" id="{BE2D952E-64D5-A64E-9959-50F7F867881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3512" y="0"/>
            <a:ext cx="8125034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0719" y="1297774"/>
            <a:ext cx="3551068" cy="2953816"/>
          </a:xfrm>
        </p:spPr>
        <p:txBody>
          <a:bodyPr anchor="t" anchorCtr="0">
            <a:normAutofit/>
          </a:bodyPr>
          <a:lstStyle>
            <a:lvl1pPr>
              <a:defRPr sz="4000" b="1" i="0">
                <a:solidFill>
                  <a:srgbClr val="FFFFFF"/>
                </a:solidFill>
                <a:latin typeface="KingsBureauGrot ThreeSeven" panose="02000506040000020004" pitchFamily="2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0719" y="4316239"/>
            <a:ext cx="3551067" cy="891700"/>
          </a:xfrm>
        </p:spPr>
        <p:txBody>
          <a:bodyPr anchor="b" anchorCtr="0">
            <a:normAutofit/>
          </a:bodyPr>
          <a:lstStyle>
            <a:lvl1pPr marL="0" indent="0" algn="l">
              <a:buNone/>
              <a:defRPr sz="2400" b="0" i="0">
                <a:solidFill>
                  <a:srgbClr val="FFFFFF"/>
                </a:solidFill>
                <a:latin typeface="Kings Caslon Text" panose="02000503000000020003" pitchFamily="2" charset="77"/>
                <a:cs typeface="Kings Caslon Text" panose="02000503000000020003" pitchFamily="2" charset="7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pic>
        <p:nvPicPr>
          <p:cNvPr id="9" name="KCL-LOGO-UK-1.png">
            <a:extLst>
              <a:ext uri="{FF2B5EF4-FFF2-40B4-BE49-F238E27FC236}">
                <a16:creationId xmlns:a16="http://schemas.microsoft.com/office/drawing/2014/main" id="{6744B5CB-C36A-49F5-A000-C34D59625344}"/>
              </a:ext>
            </a:extLst>
          </p:cNvPr>
          <p:cNvPicPr>
            <a:picLocks noChangeAspect="1"/>
          </p:cNvPicPr>
          <p:nvPr userDrawn="1"/>
        </p:nvPicPr>
        <p:blipFill>
          <a:blip r:embed="rId3" r:link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82000" y="736"/>
            <a:ext cx="1710000" cy="1302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318628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Title slide - joint - al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oup of students walking around Strand Campus">
            <a:extLst>
              <a:ext uri="{FF2B5EF4-FFF2-40B4-BE49-F238E27FC236}">
                <a16:creationId xmlns:a16="http://schemas.microsoft.com/office/drawing/2014/main" id="{178B1CE5-1B5E-C947-8C99-B485A71AE7D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4160" y="-736"/>
            <a:ext cx="8123738" cy="6858000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>
            <a:off x="0" y="-1"/>
            <a:ext cx="4065973" cy="5554979"/>
          </a:xfrm>
          <a:prstGeom prst="rect">
            <a:avLst/>
          </a:prstGeom>
          <a:solidFill>
            <a:srgbClr val="5A646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0719" y="1297774"/>
            <a:ext cx="3551068" cy="2953816"/>
          </a:xfrm>
        </p:spPr>
        <p:txBody>
          <a:bodyPr anchor="t" anchorCtr="0">
            <a:normAutofit/>
          </a:bodyPr>
          <a:lstStyle>
            <a:lvl1pPr>
              <a:defRPr sz="4000" b="1" i="0">
                <a:solidFill>
                  <a:srgbClr val="FFFFFF"/>
                </a:solidFill>
                <a:latin typeface="KingsBureauGrot ThreeSeven" panose="02000506040000020004" pitchFamily="2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0719" y="4316239"/>
            <a:ext cx="3551067" cy="891700"/>
          </a:xfrm>
        </p:spPr>
        <p:txBody>
          <a:bodyPr anchor="b" anchorCtr="0">
            <a:normAutofit/>
          </a:bodyPr>
          <a:lstStyle>
            <a:lvl1pPr marL="0" indent="0" algn="l">
              <a:buNone/>
              <a:defRPr sz="2400" b="0" i="0">
                <a:solidFill>
                  <a:srgbClr val="FFFFFF"/>
                </a:solidFill>
                <a:latin typeface="Kings Caslon Text" panose="02000503000000020003" pitchFamily="2" charset="77"/>
                <a:cs typeface="Kings Caslon Text" panose="02000503000000020003" pitchFamily="2" charset="7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0" hasCustomPrompt="1"/>
          </p:nvPr>
        </p:nvSpPr>
        <p:spPr>
          <a:xfrm>
            <a:off x="310718" y="5733981"/>
            <a:ext cx="3551067" cy="944280"/>
          </a:xfrm>
        </p:spPr>
        <p:txBody>
          <a:bodyPr/>
          <a:lstStyle>
            <a:lvl1pPr>
              <a:defRPr b="0" i="0">
                <a:latin typeface="Kings Caslon Text" panose="02000503000000020003" pitchFamily="2" charset="77"/>
              </a:defRPr>
            </a:lvl1pPr>
          </a:lstStyle>
          <a:p>
            <a:r>
              <a:rPr lang="en-GB" dirty="0"/>
              <a:t>Drag picture to placeholder or click icon to add</a:t>
            </a:r>
            <a:endParaRPr lang="en-US" dirty="0"/>
          </a:p>
        </p:txBody>
      </p:sp>
      <p:pic>
        <p:nvPicPr>
          <p:cNvPr id="9" name="KCL-LOGO-UK-1.png">
            <a:extLst>
              <a:ext uri="{FF2B5EF4-FFF2-40B4-BE49-F238E27FC236}">
                <a16:creationId xmlns:a16="http://schemas.microsoft.com/office/drawing/2014/main" id="{6744B5CB-C36A-49F5-A000-C34D59625344}"/>
              </a:ext>
            </a:extLst>
          </p:cNvPr>
          <p:cNvPicPr>
            <a:picLocks noChangeAspect="1"/>
          </p:cNvPicPr>
          <p:nvPr userDrawn="1"/>
        </p:nvPicPr>
        <p:blipFill>
          <a:blip r:embed="rId3" r:link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82000" y="736"/>
            <a:ext cx="1710000" cy="1302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441541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 - joint - alt 3">
    <p:bg>
      <p:bgPr>
        <a:solidFill>
          <a:srgbClr val="5A64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oup of students walking around Strand Campus">
            <a:extLst>
              <a:ext uri="{FF2B5EF4-FFF2-40B4-BE49-F238E27FC236}">
                <a16:creationId xmlns:a16="http://schemas.microsoft.com/office/drawing/2014/main" id="{178B1CE5-1B5E-C947-8C99-B485A71AE7D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4160" y="-736"/>
            <a:ext cx="8123738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0719" y="1297774"/>
            <a:ext cx="3551068" cy="2953816"/>
          </a:xfrm>
        </p:spPr>
        <p:txBody>
          <a:bodyPr anchor="t" anchorCtr="0">
            <a:normAutofit/>
          </a:bodyPr>
          <a:lstStyle>
            <a:lvl1pPr>
              <a:defRPr sz="4000" b="1" i="0">
                <a:solidFill>
                  <a:srgbClr val="FFFFFF"/>
                </a:solidFill>
                <a:latin typeface="KingsBureauGrot ThreeSeven" panose="02000506040000020004" pitchFamily="2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0719" y="4316239"/>
            <a:ext cx="3551067" cy="891700"/>
          </a:xfrm>
        </p:spPr>
        <p:txBody>
          <a:bodyPr anchor="b" anchorCtr="0">
            <a:normAutofit/>
          </a:bodyPr>
          <a:lstStyle>
            <a:lvl1pPr marL="0" indent="0" algn="l">
              <a:buNone/>
              <a:defRPr sz="2400" b="0" i="0">
                <a:solidFill>
                  <a:srgbClr val="FFFFFF"/>
                </a:solidFill>
                <a:latin typeface="Kings Caslon Text" panose="02000503000000020003" pitchFamily="2" charset="77"/>
                <a:cs typeface="Kings Caslon Text" panose="02000503000000020003" pitchFamily="2" charset="7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pic>
        <p:nvPicPr>
          <p:cNvPr id="9" name="KCL-LOGO-UK-1.png">
            <a:extLst>
              <a:ext uri="{FF2B5EF4-FFF2-40B4-BE49-F238E27FC236}">
                <a16:creationId xmlns:a16="http://schemas.microsoft.com/office/drawing/2014/main" id="{6744B5CB-C36A-49F5-A000-C34D59625344}"/>
              </a:ext>
            </a:extLst>
          </p:cNvPr>
          <p:cNvPicPr>
            <a:picLocks noChangeAspect="1"/>
          </p:cNvPicPr>
          <p:nvPr userDrawn="1"/>
        </p:nvPicPr>
        <p:blipFill>
          <a:blip r:embed="rId3" r:link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82000" y="736"/>
            <a:ext cx="1710000" cy="1302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55378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80000" y="180000"/>
            <a:ext cx="11232000" cy="72000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0000" y="1089220"/>
            <a:ext cx="11232000" cy="531158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24916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54" r:id="rId2"/>
    <p:sldLayoutId id="2147483758" r:id="rId3"/>
    <p:sldLayoutId id="2147483755" r:id="rId4"/>
    <p:sldLayoutId id="2147483759" r:id="rId5"/>
    <p:sldLayoutId id="2147483756" r:id="rId6"/>
    <p:sldLayoutId id="2147483760" r:id="rId7"/>
    <p:sldLayoutId id="2147483757" r:id="rId8"/>
    <p:sldLayoutId id="2147483761" r:id="rId9"/>
    <p:sldLayoutId id="2147483734" r:id="rId10"/>
    <p:sldLayoutId id="2147483725" r:id="rId11"/>
    <p:sldLayoutId id="2147483753" r:id="rId12"/>
    <p:sldLayoutId id="2147483732" r:id="rId13"/>
    <p:sldLayoutId id="2147483733" r:id="rId14"/>
    <p:sldLayoutId id="2147483751" r:id="rId15"/>
    <p:sldLayoutId id="2147483752" r:id="rId16"/>
    <p:sldLayoutId id="2147483750" r:id="rId17"/>
    <p:sldLayoutId id="2147483729" r:id="rId18"/>
    <p:sldLayoutId id="2147483728" r:id="rId19"/>
    <p:sldLayoutId id="2147483667" r:id="rId20"/>
    <p:sldLayoutId id="2147483668" r:id="rId21"/>
    <p:sldLayoutId id="2147483669" r:id="rId22"/>
    <p:sldLayoutId id="2147483670" r:id="rId23"/>
    <p:sldLayoutId id="2147483745" r:id="rId24"/>
  </p:sldLayoutIdLst>
  <p:transition>
    <p:fade/>
  </p:transition>
  <p:txStyles>
    <p:titleStyle>
      <a:lvl1pPr algn="l" defTabSz="457200" rtl="0" eaLnBrk="1" latinLnBrk="0" hangingPunct="1">
        <a:spcBef>
          <a:spcPct val="0"/>
        </a:spcBef>
        <a:buNone/>
        <a:defRPr sz="3200" b="1" i="0" kern="1200">
          <a:solidFill>
            <a:srgbClr val="0A2D50"/>
          </a:solidFill>
          <a:latin typeface="KingsBureauGrot ThreeSeven" panose="02000506040000020004" pitchFamily="2" charset="0"/>
          <a:ea typeface="+mj-ea"/>
          <a:cs typeface="KingsBureauGrot ThreeSeven" panose="02000506040000020004" pitchFamily="2" charset="0"/>
        </a:defRPr>
      </a:lvl1pPr>
    </p:titleStyle>
    <p:bodyStyle>
      <a:lvl1pPr marL="269875" indent="-269875" algn="l" defTabSz="457200" rtl="0" eaLnBrk="1" latinLnBrk="0" hangingPunct="1">
        <a:lnSpc>
          <a:spcPct val="120000"/>
        </a:lnSpc>
        <a:spcBef>
          <a:spcPts val="0"/>
        </a:spcBef>
        <a:buClr>
          <a:srgbClr val="0A2D50"/>
        </a:buClr>
        <a:buFont typeface="Arial"/>
        <a:buChar char="•"/>
        <a:defRPr sz="2000" b="0" i="0" kern="1200">
          <a:solidFill>
            <a:schemeClr val="tx1"/>
          </a:solidFill>
          <a:latin typeface="Kings Caslon Text" panose="02000503000000020003" pitchFamily="2" charset="77"/>
          <a:ea typeface="+mn-ea"/>
          <a:cs typeface="Kings Caslon Text" panose="02000503000000020003" pitchFamily="2" charset="77"/>
        </a:defRPr>
      </a:lvl1pPr>
      <a:lvl2pPr marL="539750" indent="-269875" algn="l" defTabSz="457200" rtl="0" eaLnBrk="1" latinLnBrk="0" hangingPunct="1">
        <a:lnSpc>
          <a:spcPct val="120000"/>
        </a:lnSpc>
        <a:spcBef>
          <a:spcPts val="0"/>
        </a:spcBef>
        <a:buClr>
          <a:srgbClr val="0A2D50"/>
        </a:buClr>
        <a:buFont typeface="Arial"/>
        <a:buChar char="•"/>
        <a:defRPr sz="2000" b="0" i="0" kern="1200">
          <a:solidFill>
            <a:schemeClr val="tx1"/>
          </a:solidFill>
          <a:latin typeface="Kings Caslon Text" panose="02000503000000020003" pitchFamily="2" charset="77"/>
          <a:ea typeface="+mn-ea"/>
          <a:cs typeface="Kings Caslon Text" panose="02000503000000020003" pitchFamily="2" charset="77"/>
        </a:defRPr>
      </a:lvl2pPr>
      <a:lvl3pPr marL="809625" indent="-269875" algn="l" defTabSz="457200" rtl="0" eaLnBrk="1" latinLnBrk="0" hangingPunct="1">
        <a:lnSpc>
          <a:spcPct val="120000"/>
        </a:lnSpc>
        <a:spcBef>
          <a:spcPts val="0"/>
        </a:spcBef>
        <a:buClr>
          <a:srgbClr val="0A2D50"/>
        </a:buClr>
        <a:buFont typeface="Arial"/>
        <a:buChar char="•"/>
        <a:defRPr sz="2000" b="0" i="0" kern="1200">
          <a:solidFill>
            <a:schemeClr val="tx1"/>
          </a:solidFill>
          <a:latin typeface="Kings Caslon Text" panose="02000503000000020003" pitchFamily="2" charset="77"/>
          <a:ea typeface="+mn-ea"/>
          <a:cs typeface="Kings Caslon Text" panose="02000503000000020003" pitchFamily="2" charset="77"/>
        </a:defRPr>
      </a:lvl3pPr>
      <a:lvl4pPr marL="1079500" indent="-269875" algn="l" defTabSz="457200" rtl="0" eaLnBrk="1" latinLnBrk="0" hangingPunct="1">
        <a:lnSpc>
          <a:spcPct val="120000"/>
        </a:lnSpc>
        <a:spcBef>
          <a:spcPts val="0"/>
        </a:spcBef>
        <a:buClr>
          <a:srgbClr val="0A2D50"/>
        </a:buClr>
        <a:buFont typeface="Arial"/>
        <a:buChar char="•"/>
        <a:defRPr sz="2000" b="0" i="0" kern="1200">
          <a:solidFill>
            <a:schemeClr val="tx1"/>
          </a:solidFill>
          <a:latin typeface="Kings Caslon Text" panose="02000503000000020003" pitchFamily="2" charset="77"/>
          <a:ea typeface="+mn-ea"/>
          <a:cs typeface="Kings Caslon Text" panose="02000503000000020003" pitchFamily="2" charset="77"/>
        </a:defRPr>
      </a:lvl4pPr>
      <a:lvl5pPr marL="1341438" indent="-261938" algn="l" defTabSz="457200" rtl="0" eaLnBrk="1" latinLnBrk="0" hangingPunct="1">
        <a:lnSpc>
          <a:spcPct val="120000"/>
        </a:lnSpc>
        <a:spcBef>
          <a:spcPts val="0"/>
        </a:spcBef>
        <a:buClr>
          <a:srgbClr val="0A2D50"/>
        </a:buClr>
        <a:buFont typeface="Arial"/>
        <a:buChar char="•"/>
        <a:defRPr sz="2000" b="0" i="0" kern="1200">
          <a:solidFill>
            <a:schemeClr val="tx1"/>
          </a:solidFill>
          <a:latin typeface="Kings Caslon Text" panose="02000503000000020003" pitchFamily="2" charset="77"/>
          <a:ea typeface="+mn-ea"/>
          <a:cs typeface="Kings Caslon Text" panose="02000503000000020003" pitchFamily="2" charset="77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31.emf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1.emf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5.png"/><Relationship Id="rId5" Type="http://schemas.openxmlformats.org/officeDocument/2006/relationships/image" Target="../media/image47.gif"/><Relationship Id="rId4" Type="http://schemas.openxmlformats.org/officeDocument/2006/relationships/image" Target="../media/image4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1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Relationship Id="rId4" Type="http://schemas.microsoft.com/office/2007/relationships/hdphoto" Target="../media/hdphoto4.wdp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66.png"/><Relationship Id="rId4" Type="http://schemas.openxmlformats.org/officeDocument/2006/relationships/image" Target="../media/image65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6" Type="http://schemas.microsoft.com/office/2007/relationships/hdphoto" Target="../media/hdphoto1.wdp"/><Relationship Id="rId5" Type="http://schemas.openxmlformats.org/officeDocument/2006/relationships/image" Target="../media/image12.jpeg"/><Relationship Id="rId4" Type="http://schemas.openxmlformats.org/officeDocument/2006/relationships/image" Target="../media/image11.png"/><Relationship Id="rId9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9.emf"/><Relationship Id="rId5" Type="http://schemas.openxmlformats.org/officeDocument/2006/relationships/image" Target="../media/image18.gif"/><Relationship Id="rId4" Type="http://schemas.openxmlformats.org/officeDocument/2006/relationships/image" Target="../media/image17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2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6.gif"/><Relationship Id="rId5" Type="http://schemas.openxmlformats.org/officeDocument/2006/relationships/image" Target="../media/image25.emf"/><Relationship Id="rId4" Type="http://schemas.openxmlformats.org/officeDocument/2006/relationships/image" Target="../media/image24.gi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38.png"/><Relationship Id="rId3" Type="http://schemas.openxmlformats.org/officeDocument/2006/relationships/image" Target="../media/image32.png"/><Relationship Id="rId7" Type="http://schemas.openxmlformats.org/officeDocument/2006/relationships/customXml" Target="../ink/ink2.xml"/><Relationship Id="rId12" Type="http://schemas.openxmlformats.org/officeDocument/2006/relationships/image" Target="../media/image3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4.png"/><Relationship Id="rId11" Type="http://schemas.openxmlformats.org/officeDocument/2006/relationships/customXml" Target="../ink/ink4.xml"/><Relationship Id="rId5" Type="http://schemas.openxmlformats.org/officeDocument/2006/relationships/customXml" Target="../ink/ink1.xml"/><Relationship Id="rId15" Type="http://schemas.openxmlformats.org/officeDocument/2006/relationships/image" Target="../media/image30.png"/><Relationship Id="rId10" Type="http://schemas.openxmlformats.org/officeDocument/2006/relationships/image" Target="../media/image36.png"/><Relationship Id="rId4" Type="http://schemas.openxmlformats.org/officeDocument/2006/relationships/image" Target="../media/image33.png"/><Relationship Id="rId9" Type="http://schemas.openxmlformats.org/officeDocument/2006/relationships/customXml" Target="../ink/ink3.xml"/><Relationship Id="rId14" Type="http://schemas.openxmlformats.org/officeDocument/2006/relationships/image" Target="../media/image29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4B39C-2EA9-F34E-BEDE-64ABAF92FFA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Parallel Transmit, from fields to excitations to sequences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1A7F14-D903-644B-9DCA-DB13FB0F806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Prof Shaihan Malik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54151CC2-C62E-644A-BAA2-EBD0101C3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679517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16896E-8B94-E9B3-6B1A-8879A52DB9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B9C1694-9F19-53DC-3556-9C95AFE06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From Fields to Excitations </a:t>
            </a:r>
            <a:r>
              <a:rPr lang="en-GB" i="1" dirty="0"/>
              <a:t>(‘dynamic’ pTx)</a:t>
            </a:r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0D29644-FF8E-DC4D-0C27-70CA9F2650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With pTx generalise this to multiple channels</a:t>
            </a:r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pPr marL="0" indent="0">
              <a:buNone/>
            </a:pPr>
            <a:endParaRPr lang="en-GB" b="1" dirty="0"/>
          </a:p>
          <a:p>
            <a:r>
              <a:rPr lang="en-GB" dirty="0"/>
              <a:t>Can apply to </a:t>
            </a:r>
            <a:r>
              <a:rPr lang="en-GB" b="1" dirty="0"/>
              <a:t>multidimensional</a:t>
            </a:r>
            <a:r>
              <a:rPr lang="en-GB" dirty="0"/>
              <a:t> RF pulses where the selection gradient is on multiple axes…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27E2E8F-FF00-A1B8-824D-CD06ABE11F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9064" y="1593026"/>
            <a:ext cx="6393180" cy="754380"/>
          </a:xfrm>
          <a:prstGeom prst="rect">
            <a:avLst/>
          </a:prstGeom>
        </p:spPr>
      </p:pic>
      <p:grpSp>
        <p:nvGrpSpPr>
          <p:cNvPr id="4" name="Group 46">
            <a:extLst>
              <a:ext uri="{FF2B5EF4-FFF2-40B4-BE49-F238E27FC236}">
                <a16:creationId xmlns:a16="http://schemas.microsoft.com/office/drawing/2014/main" id="{7EB10D6C-5594-F89C-8F45-9F1F6DE99AF1}"/>
              </a:ext>
            </a:extLst>
          </p:cNvPr>
          <p:cNvGrpSpPr>
            <a:grpSpLocks/>
          </p:cNvGrpSpPr>
          <p:nvPr/>
        </p:nvGrpSpPr>
        <p:grpSpPr bwMode="auto">
          <a:xfrm>
            <a:off x="2219008" y="2468879"/>
            <a:ext cx="3444875" cy="1295400"/>
            <a:chOff x="937" y="3022"/>
            <a:chExt cx="2170" cy="816"/>
          </a:xfrm>
        </p:grpSpPr>
        <p:sp>
          <p:nvSpPr>
            <p:cNvPr id="5" name="Text Box 33">
              <a:extLst>
                <a:ext uri="{FF2B5EF4-FFF2-40B4-BE49-F238E27FC236}">
                  <a16:creationId xmlns:a16="http://schemas.microsoft.com/office/drawing/2014/main" id="{EABABBA1-6473-30AB-CF11-1949F332DFA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37" y="3095"/>
              <a:ext cx="1940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GB" sz="2400" i="1">
                  <a:solidFill>
                    <a:srgbClr val="4D4D4D"/>
                  </a:solidFill>
                  <a:latin typeface="Verdana" charset="0"/>
                  <a:ea typeface="Times New Roman" charset="0"/>
                  <a:cs typeface="Times New Roman" charset="0"/>
                </a:rPr>
                <a:t>m =  S</a:t>
              </a:r>
              <a:r>
                <a:rPr lang="en-GB" sz="2400" i="1" baseline="-25000">
                  <a:solidFill>
                    <a:srgbClr val="4D4D4D"/>
                  </a:solidFill>
                  <a:latin typeface="Verdana" charset="0"/>
                  <a:ea typeface="Times New Roman" charset="0"/>
                  <a:cs typeface="Times New Roman" charset="0"/>
                </a:rPr>
                <a:t>1</a:t>
              </a:r>
              <a:r>
                <a:rPr lang="en-GB" sz="2400" i="1">
                  <a:solidFill>
                    <a:srgbClr val="4D4D4D"/>
                  </a:solidFill>
                  <a:latin typeface="Verdana" charset="0"/>
                  <a:ea typeface="Times New Roman" charset="0"/>
                  <a:cs typeface="Times New Roman" charset="0"/>
                </a:rPr>
                <a:t>F … S</a:t>
              </a:r>
              <a:r>
                <a:rPr lang="en-GB" sz="2400" i="1" baseline="-25000">
                  <a:solidFill>
                    <a:srgbClr val="4D4D4D"/>
                  </a:solidFill>
                  <a:latin typeface="Verdana" charset="0"/>
                  <a:ea typeface="Times New Roman" charset="0"/>
                  <a:cs typeface="Times New Roman" charset="0"/>
                </a:rPr>
                <a:t>R</a:t>
              </a:r>
              <a:r>
                <a:rPr lang="en-GB" sz="2400" i="1">
                  <a:solidFill>
                    <a:srgbClr val="4D4D4D"/>
                  </a:solidFill>
                  <a:latin typeface="Verdana" charset="0"/>
                  <a:ea typeface="Times New Roman" charset="0"/>
                  <a:cs typeface="Times New Roman" charset="0"/>
                </a:rPr>
                <a:t>F</a:t>
              </a:r>
              <a:endParaRPr lang="en-US" sz="2400" i="1">
                <a:solidFill>
                  <a:srgbClr val="4D4D4D"/>
                </a:solidFill>
                <a:latin typeface="Verdana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11" name="AutoShape 34">
              <a:extLst>
                <a:ext uri="{FF2B5EF4-FFF2-40B4-BE49-F238E27FC236}">
                  <a16:creationId xmlns:a16="http://schemas.microsoft.com/office/drawing/2014/main" id="{C854F641-5CFA-06B7-DC53-DBE05E35958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96" y="3063"/>
              <a:ext cx="44" cy="775"/>
            </a:xfrm>
            <a:prstGeom prst="leftBracket">
              <a:avLst>
                <a:gd name="adj" fmla="val 146780"/>
              </a:avLst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AutoShape 35">
              <a:extLst>
                <a:ext uri="{FF2B5EF4-FFF2-40B4-BE49-F238E27FC236}">
                  <a16:creationId xmlns:a16="http://schemas.microsoft.com/office/drawing/2014/main" id="{C1285350-653A-BDB7-665A-AB0BEF50D54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05" y="3104"/>
              <a:ext cx="43" cy="285"/>
            </a:xfrm>
            <a:prstGeom prst="leftBracket">
              <a:avLst>
                <a:gd name="adj" fmla="val 55233"/>
              </a:avLst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AutoShape 36">
              <a:extLst>
                <a:ext uri="{FF2B5EF4-FFF2-40B4-BE49-F238E27FC236}">
                  <a16:creationId xmlns:a16="http://schemas.microsoft.com/office/drawing/2014/main" id="{0C140253-263E-C203-AA94-47C59078804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548" y="3104"/>
              <a:ext cx="44" cy="285"/>
            </a:xfrm>
            <a:prstGeom prst="leftBracket">
              <a:avLst>
                <a:gd name="adj" fmla="val 53977"/>
              </a:avLst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Text Box 37">
              <a:extLst>
                <a:ext uri="{FF2B5EF4-FFF2-40B4-BE49-F238E27FC236}">
                  <a16:creationId xmlns:a16="http://schemas.microsoft.com/office/drawing/2014/main" id="{5FC1668A-1E33-5F9B-A5E7-44018B78738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18" y="3022"/>
              <a:ext cx="389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GB" sz="2400" i="1" dirty="0">
                  <a:solidFill>
                    <a:srgbClr val="4D4D4D"/>
                  </a:solidFill>
                  <a:latin typeface="Verdana" charset="0"/>
                  <a:ea typeface="Times New Roman" charset="0"/>
                  <a:cs typeface="Times New Roman" charset="0"/>
                </a:rPr>
                <a:t>b</a:t>
              </a:r>
              <a:r>
                <a:rPr lang="en-GB" sz="2400" i="1" baseline="-25000" dirty="0">
                  <a:solidFill>
                    <a:srgbClr val="4D4D4D"/>
                  </a:solidFill>
                  <a:latin typeface="Verdana" charset="0"/>
                  <a:ea typeface="Times New Roman" charset="0"/>
                  <a:cs typeface="Times New Roman" charset="0"/>
                </a:rPr>
                <a:t>1</a:t>
              </a:r>
              <a:endParaRPr lang="en-US" sz="2400" i="1" dirty="0">
                <a:solidFill>
                  <a:srgbClr val="4D4D4D"/>
                </a:solidFill>
                <a:latin typeface="Verdana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15" name="Text Box 38">
              <a:extLst>
                <a:ext uri="{FF2B5EF4-FFF2-40B4-BE49-F238E27FC236}">
                  <a16:creationId xmlns:a16="http://schemas.microsoft.com/office/drawing/2014/main" id="{9E737A80-A93D-0324-F200-91971588137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18" y="3512"/>
              <a:ext cx="389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GB" sz="2400" i="1">
                  <a:solidFill>
                    <a:srgbClr val="4D4D4D"/>
                  </a:solidFill>
                  <a:latin typeface="Verdana" charset="0"/>
                  <a:ea typeface="Times New Roman" charset="0"/>
                  <a:cs typeface="Times New Roman" charset="0"/>
                </a:rPr>
                <a:t>b</a:t>
              </a:r>
              <a:r>
                <a:rPr lang="en-GB" sz="2400" i="1" baseline="-25000">
                  <a:solidFill>
                    <a:srgbClr val="4D4D4D"/>
                  </a:solidFill>
                  <a:latin typeface="Verdana" charset="0"/>
                  <a:ea typeface="Times New Roman" charset="0"/>
                  <a:cs typeface="Times New Roman" charset="0"/>
                </a:rPr>
                <a:t>R</a:t>
              </a:r>
              <a:endParaRPr lang="en-US" sz="2400" i="1">
                <a:solidFill>
                  <a:srgbClr val="4D4D4D"/>
                </a:solidFill>
                <a:latin typeface="Verdana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16" name="Text Box 39">
              <a:extLst>
                <a:ext uri="{FF2B5EF4-FFF2-40B4-BE49-F238E27FC236}">
                  <a16:creationId xmlns:a16="http://schemas.microsoft.com/office/drawing/2014/main" id="{6A468163-B115-0792-713C-F102DD06E6F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5400000">
              <a:off x="2766" y="3348"/>
              <a:ext cx="368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GB" sz="2400" i="1">
                  <a:solidFill>
                    <a:srgbClr val="4D4D4D"/>
                  </a:solidFill>
                  <a:latin typeface="Verdana" charset="0"/>
                  <a:ea typeface="Times New Roman" charset="0"/>
                  <a:cs typeface="Times New Roman" charset="0"/>
                </a:rPr>
                <a:t>…</a:t>
              </a:r>
              <a:endParaRPr lang="en-US" sz="2400" i="1">
                <a:solidFill>
                  <a:srgbClr val="4D4D4D"/>
                </a:solidFill>
                <a:latin typeface="Verdana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17" name="AutoShape 40">
              <a:extLst>
                <a:ext uri="{FF2B5EF4-FFF2-40B4-BE49-F238E27FC236}">
                  <a16:creationId xmlns:a16="http://schemas.microsoft.com/office/drawing/2014/main" id="{8683CCD2-9C20-B60D-B588-C21F483B27B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998" y="3063"/>
              <a:ext cx="43" cy="775"/>
            </a:xfrm>
            <a:prstGeom prst="leftBracket">
              <a:avLst>
                <a:gd name="adj" fmla="val 150194"/>
              </a:avLst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8" name="Text Box 42">
            <a:extLst>
              <a:ext uri="{FF2B5EF4-FFF2-40B4-BE49-F238E27FC236}">
                <a16:creationId xmlns:a16="http://schemas.microsoft.com/office/drawing/2014/main" id="{558BB7CA-DB85-4BE7-995C-58867D8A17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37170" y="1980028"/>
            <a:ext cx="1657350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GB" sz="1200" i="1" dirty="0">
                <a:solidFill>
                  <a:srgbClr val="6E6E6F"/>
                </a:solidFill>
                <a:latin typeface="Verdana" charset="0"/>
                <a:ea typeface="Times New Roman" charset="0"/>
                <a:cs typeface="Times New Roman" charset="0"/>
              </a:rPr>
              <a:t>Grissom et al 2006</a:t>
            </a:r>
            <a:endParaRPr lang="en-US" sz="1200" i="1" dirty="0">
              <a:solidFill>
                <a:srgbClr val="6E6E6F"/>
              </a:solidFill>
              <a:latin typeface="Verdana" charset="0"/>
              <a:ea typeface="Times New Roman" charset="0"/>
              <a:cs typeface="Times New Roman" charset="0"/>
            </a:endParaRPr>
          </a:p>
        </p:txBody>
      </p:sp>
      <p:sp>
        <p:nvSpPr>
          <p:cNvPr id="19" name="Text Box 41">
            <a:extLst>
              <a:ext uri="{FF2B5EF4-FFF2-40B4-BE49-F238E27FC236}">
                <a16:creationId xmlns:a16="http://schemas.microsoft.com/office/drawing/2014/main" id="{8D731D87-7CCC-B8DF-F70C-22C88B4D54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44369" y="2541796"/>
            <a:ext cx="178200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GB" sz="2400" i="1" dirty="0" err="1">
                <a:latin typeface="Verdana" charset="0"/>
                <a:ea typeface="Times New Roman" charset="0"/>
                <a:cs typeface="Times New Roman" charset="0"/>
              </a:rPr>
              <a:t>m</a:t>
            </a:r>
            <a:r>
              <a:rPr lang="en-GB" sz="2400" i="1" dirty="0">
                <a:latin typeface="Verdana" charset="0"/>
                <a:ea typeface="Times New Roman" charset="0"/>
                <a:cs typeface="Times New Roman" charset="0"/>
              </a:rPr>
              <a:t> = </a:t>
            </a:r>
            <a:r>
              <a:rPr lang="en-GB" sz="2400" i="1" dirty="0" err="1">
                <a:latin typeface="Verdana" charset="0"/>
                <a:ea typeface="Times New Roman" charset="0"/>
                <a:cs typeface="Times New Roman" charset="0"/>
              </a:rPr>
              <a:t>Ab</a:t>
            </a:r>
            <a:endParaRPr lang="en-US" sz="2400" i="1" dirty="0">
              <a:latin typeface="Verdana" charset="0"/>
              <a:ea typeface="Times New Roman" charset="0"/>
              <a:cs typeface="Times New Roman" charset="0"/>
            </a:endParaRPr>
          </a:p>
        </p:txBody>
      </p:sp>
      <p:sp>
        <p:nvSpPr>
          <p:cNvPr id="20" name="AutoShape 48">
            <a:extLst>
              <a:ext uri="{FF2B5EF4-FFF2-40B4-BE49-F238E27FC236}">
                <a16:creationId xmlns:a16="http://schemas.microsoft.com/office/drawing/2014/main" id="{A6E3B715-1AB0-6F51-93CB-2CB22C3894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50517" y="2584469"/>
            <a:ext cx="1684667" cy="431800"/>
          </a:xfrm>
          <a:prstGeom prst="roundRect">
            <a:avLst>
              <a:gd name="adj" fmla="val 16667"/>
            </a:avLst>
          </a:prstGeom>
          <a:noFill/>
          <a:ln w="28575">
            <a:solidFill>
              <a:srgbClr val="FF00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DF64E5D-4D1F-0F08-F59E-0FD78811FF30}"/>
              </a:ext>
            </a:extLst>
          </p:cNvPr>
          <p:cNvGrpSpPr/>
          <p:nvPr/>
        </p:nvGrpSpPr>
        <p:grpSpPr>
          <a:xfrm>
            <a:off x="5760720" y="3168669"/>
            <a:ext cx="3581400" cy="701675"/>
            <a:chOff x="5334000" y="6019800"/>
            <a:chExt cx="3581400" cy="701675"/>
          </a:xfrm>
        </p:grpSpPr>
        <p:sp>
          <p:nvSpPr>
            <p:cNvPr id="22" name="Text Box 41">
              <a:extLst>
                <a:ext uri="{FF2B5EF4-FFF2-40B4-BE49-F238E27FC236}">
                  <a16:creationId xmlns:a16="http://schemas.microsoft.com/office/drawing/2014/main" id="{6D3D3F09-EE19-5AE2-77EF-16FE5C607F4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278688" y="6107410"/>
              <a:ext cx="1636712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>
                <a:spcBef>
                  <a:spcPct val="50000"/>
                </a:spcBef>
              </a:pPr>
              <a:endParaRPr lang="en-US" sz="2400" i="1" dirty="0">
                <a:latin typeface="Verdana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23" name="Text Box 50">
              <a:extLst>
                <a:ext uri="{FF2B5EF4-FFF2-40B4-BE49-F238E27FC236}">
                  <a16:creationId xmlns:a16="http://schemas.microsoft.com/office/drawing/2014/main" id="{06CC55DF-24E4-177E-B47F-CFCE693BF68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35663" y="6169025"/>
              <a:ext cx="2016125" cy="366712"/>
            </a:xfrm>
            <a:prstGeom prst="rect">
              <a:avLst/>
            </a:prstGeom>
            <a:noFill/>
            <a:ln w="50800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GB" sz="1800" b="1" dirty="0" err="1">
                  <a:latin typeface="Verdana" charset="0"/>
                </a:rPr>
                <a:t>Ab</a:t>
              </a:r>
              <a:r>
                <a:rPr lang="en-GB" sz="800" i="1" dirty="0">
                  <a:latin typeface="Verdana" charset="0"/>
                </a:rPr>
                <a:t> </a:t>
              </a:r>
              <a:r>
                <a:rPr lang="en-GB" sz="1800" i="1" dirty="0">
                  <a:latin typeface="Verdana" charset="0"/>
                </a:rPr>
                <a:t>-</a:t>
              </a:r>
              <a:r>
                <a:rPr lang="en-GB" sz="1200" b="1" dirty="0">
                  <a:latin typeface="Verdana" charset="0"/>
                </a:rPr>
                <a:t> </a:t>
              </a:r>
              <a:r>
                <a:rPr lang="en-GB" sz="1800" b="1" dirty="0">
                  <a:latin typeface="Verdana" charset="0"/>
                </a:rPr>
                <a:t>m</a:t>
              </a:r>
              <a:endParaRPr lang="en-US" sz="1800" dirty="0">
                <a:latin typeface="Verdana" charset="0"/>
              </a:endParaRPr>
            </a:p>
          </p:txBody>
        </p:sp>
        <p:sp>
          <p:nvSpPr>
            <p:cNvPr id="24" name="Text Box 56">
              <a:extLst>
                <a:ext uri="{FF2B5EF4-FFF2-40B4-BE49-F238E27FC236}">
                  <a16:creationId xmlns:a16="http://schemas.microsoft.com/office/drawing/2014/main" id="{BE7AE0AD-DF9F-42A6-FE5F-046079049B8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67601" y="6019800"/>
              <a:ext cx="433387" cy="304800"/>
            </a:xfrm>
            <a:prstGeom prst="rect">
              <a:avLst/>
            </a:prstGeom>
            <a:noFill/>
            <a:ln w="50800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GB" sz="1400" dirty="0">
                  <a:latin typeface="Verdana" charset="0"/>
                </a:rPr>
                <a:t>2</a:t>
              </a:r>
              <a:endParaRPr lang="en-US" sz="1400" dirty="0">
                <a:latin typeface="Verdana" charset="0"/>
              </a:endParaRPr>
            </a:p>
          </p:txBody>
        </p:sp>
        <p:sp>
          <p:nvSpPr>
            <p:cNvPr id="25" name="Text Box 57">
              <a:extLst>
                <a:ext uri="{FF2B5EF4-FFF2-40B4-BE49-F238E27FC236}">
                  <a16:creationId xmlns:a16="http://schemas.microsoft.com/office/drawing/2014/main" id="{985BA9C9-C4C3-7A96-D8E3-5BCAA6E0F87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54863" y="6446837"/>
              <a:ext cx="1152525" cy="274638"/>
            </a:xfrm>
            <a:prstGeom prst="rect">
              <a:avLst/>
            </a:prstGeom>
            <a:noFill/>
            <a:ln w="50800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GB" sz="1200" b="1" dirty="0">
                  <a:latin typeface="Verdana" charset="0"/>
                </a:rPr>
                <a:t>W</a:t>
              </a:r>
              <a:endParaRPr lang="en-US" sz="1200" dirty="0">
                <a:latin typeface="Verdana" charset="0"/>
              </a:endParaRPr>
            </a:p>
          </p:txBody>
        </p:sp>
        <p:grpSp>
          <p:nvGrpSpPr>
            <p:cNvPr id="26" name="Group 62">
              <a:extLst>
                <a:ext uri="{FF2B5EF4-FFF2-40B4-BE49-F238E27FC236}">
                  <a16:creationId xmlns:a16="http://schemas.microsoft.com/office/drawing/2014/main" id="{435199FD-5AB3-EF56-8AD0-BF5FFFD91B8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70788" y="6081713"/>
              <a:ext cx="1143001" cy="461962"/>
              <a:chOff x="3605" y="3189"/>
              <a:chExt cx="720" cy="291"/>
            </a:xfrm>
          </p:grpSpPr>
          <p:sp>
            <p:nvSpPr>
              <p:cNvPr id="33" name="Text Box 58">
                <a:extLst>
                  <a:ext uri="{FF2B5EF4-FFF2-40B4-BE49-F238E27FC236}">
                    <a16:creationId xmlns:a16="http://schemas.microsoft.com/office/drawing/2014/main" id="{68FAC364-4AC0-A12E-36D0-8AC5E5A6F7E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605" y="3249"/>
                <a:ext cx="635" cy="231"/>
              </a:xfrm>
              <a:prstGeom prst="rect">
                <a:avLst/>
              </a:prstGeom>
              <a:noFill/>
              <a:ln w="50800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algn="ctr" eaLnBrk="0" hangingPunct="0">
                  <a:spcBef>
                    <a:spcPct val="50000"/>
                  </a:spcBef>
                </a:pPr>
                <a:r>
                  <a:rPr lang="en-GB" sz="1800" dirty="0">
                    <a:latin typeface="Verdana" charset="0"/>
                  </a:rPr>
                  <a:t>+ </a:t>
                </a:r>
                <a:r>
                  <a:rPr lang="el-GR" sz="1800" dirty="0">
                    <a:latin typeface="Verdana" charset="0"/>
                  </a:rPr>
                  <a:t>λ</a:t>
                </a:r>
                <a:r>
                  <a:rPr lang="en-GB" sz="1800" dirty="0">
                    <a:latin typeface="Verdana" charset="0"/>
                  </a:rPr>
                  <a:t> </a:t>
                </a:r>
                <a:r>
                  <a:rPr lang="en-GB" sz="1800" b="1" dirty="0" err="1">
                    <a:latin typeface="Verdana" charset="0"/>
                  </a:rPr>
                  <a:t>b</a:t>
                </a:r>
                <a:endParaRPr lang="el-GR" sz="1800" dirty="0">
                  <a:latin typeface="Verdana" charset="0"/>
                </a:endParaRPr>
              </a:p>
            </p:txBody>
          </p:sp>
          <p:sp>
            <p:nvSpPr>
              <p:cNvPr id="34" name="Line 59">
                <a:extLst>
                  <a:ext uri="{FF2B5EF4-FFF2-40B4-BE49-F238E27FC236}">
                    <a16:creationId xmlns:a16="http://schemas.microsoft.com/office/drawing/2014/main" id="{ACA0CA9B-D85E-2753-A776-460D0CE0291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00" y="3273"/>
                <a:ext cx="0" cy="181"/>
              </a:xfrm>
              <a:prstGeom prst="line">
                <a:avLst/>
              </a:prstGeom>
              <a:noFill/>
              <a:ln w="38100" cmpd="dbl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" name="Line 60">
                <a:extLst>
                  <a:ext uri="{FF2B5EF4-FFF2-40B4-BE49-F238E27FC236}">
                    <a16:creationId xmlns:a16="http://schemas.microsoft.com/office/drawing/2014/main" id="{1249DD9B-4F8C-5A64-54E2-A1445A9B0D0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41" y="3273"/>
                <a:ext cx="0" cy="181"/>
              </a:xfrm>
              <a:prstGeom prst="line">
                <a:avLst/>
              </a:prstGeom>
              <a:noFill/>
              <a:ln w="38100" cmpd="dbl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" name="Text Box 61">
                <a:extLst>
                  <a:ext uri="{FF2B5EF4-FFF2-40B4-BE49-F238E27FC236}">
                    <a16:creationId xmlns:a16="http://schemas.microsoft.com/office/drawing/2014/main" id="{B0875159-B801-4E95-55DE-E21B5782A43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052" y="3189"/>
                <a:ext cx="273" cy="192"/>
              </a:xfrm>
              <a:prstGeom prst="rect">
                <a:avLst/>
              </a:prstGeom>
              <a:noFill/>
              <a:ln w="50800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algn="ctr" eaLnBrk="0" hangingPunct="0">
                  <a:spcBef>
                    <a:spcPct val="50000"/>
                  </a:spcBef>
                </a:pPr>
                <a:r>
                  <a:rPr lang="en-GB" sz="1400">
                    <a:latin typeface="Verdana" charset="0"/>
                  </a:rPr>
                  <a:t>2</a:t>
                </a:r>
                <a:endParaRPr lang="en-US" sz="1400">
                  <a:latin typeface="Verdana" charset="0"/>
                </a:endParaRPr>
              </a:p>
            </p:txBody>
          </p:sp>
        </p:grpSp>
        <p:sp>
          <p:nvSpPr>
            <p:cNvPr id="27" name="AutoShape 64">
              <a:extLst>
                <a:ext uri="{FF2B5EF4-FFF2-40B4-BE49-F238E27FC236}">
                  <a16:creationId xmlns:a16="http://schemas.microsoft.com/office/drawing/2014/main" id="{86CBFA17-79FE-D373-32F7-38C0F341EA6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03951" y="6084887"/>
              <a:ext cx="144462" cy="576263"/>
            </a:xfrm>
            <a:prstGeom prst="leftBrace">
              <a:avLst>
                <a:gd name="adj1" fmla="val 33242"/>
                <a:gd name="adj2" fmla="val 50000"/>
              </a:avLst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hangingPunct="0"/>
              <a:endParaRPr lang="en-US">
                <a:latin typeface="Times" charset="0"/>
              </a:endParaRPr>
            </a:p>
          </p:txBody>
        </p:sp>
        <p:sp>
          <p:nvSpPr>
            <p:cNvPr id="28" name="AutoShape 65">
              <a:extLst>
                <a:ext uri="{FF2B5EF4-FFF2-40B4-BE49-F238E27FC236}">
                  <a16:creationId xmlns:a16="http://schemas.microsoft.com/office/drawing/2014/main" id="{BDEF7F28-975C-6F6E-501B-F9A001B6C09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531221" y="6035675"/>
              <a:ext cx="144462" cy="576263"/>
            </a:xfrm>
            <a:prstGeom prst="leftBrace">
              <a:avLst>
                <a:gd name="adj1" fmla="val 33242"/>
                <a:gd name="adj2" fmla="val 50000"/>
              </a:avLst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 eaLnBrk="0" hangingPunct="0"/>
              <a:endParaRPr lang="en-US">
                <a:latin typeface="Times" charset="0"/>
              </a:endParaRPr>
            </a:p>
          </p:txBody>
        </p:sp>
        <p:sp>
          <p:nvSpPr>
            <p:cNvPr id="29" name="Text Box 66">
              <a:extLst>
                <a:ext uri="{FF2B5EF4-FFF2-40B4-BE49-F238E27FC236}">
                  <a16:creationId xmlns:a16="http://schemas.microsoft.com/office/drawing/2014/main" id="{95579EF8-2F02-4FEB-CE46-3989702941E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34001" y="6203950"/>
              <a:ext cx="1223962" cy="304800"/>
            </a:xfrm>
            <a:prstGeom prst="rect">
              <a:avLst/>
            </a:prstGeom>
            <a:noFill/>
            <a:ln w="50800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GB" sz="1400" dirty="0">
                  <a:latin typeface="Verdana" charset="0"/>
                </a:rPr>
                <a:t>min</a:t>
              </a:r>
              <a:endParaRPr lang="en-US" sz="1400" dirty="0">
                <a:latin typeface="Verdana" charset="0"/>
              </a:endParaRPr>
            </a:p>
          </p:txBody>
        </p:sp>
        <p:sp>
          <p:nvSpPr>
            <p:cNvPr id="30" name="Text Box 66">
              <a:extLst>
                <a:ext uri="{FF2B5EF4-FFF2-40B4-BE49-F238E27FC236}">
                  <a16:creationId xmlns:a16="http://schemas.microsoft.com/office/drawing/2014/main" id="{BE0082F2-2589-E159-ADA2-A9F48ADAB74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34000" y="6400800"/>
              <a:ext cx="1223963" cy="304800"/>
            </a:xfrm>
            <a:prstGeom prst="rect">
              <a:avLst/>
            </a:prstGeom>
            <a:noFill/>
            <a:ln w="50800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GB" sz="1400" b="1" dirty="0" err="1">
                  <a:latin typeface="Verdana" charset="0"/>
                </a:rPr>
                <a:t>b</a:t>
              </a:r>
              <a:endParaRPr lang="en-US" sz="1400" b="1" dirty="0">
                <a:latin typeface="Verdana" charset="0"/>
              </a:endParaRPr>
            </a:p>
          </p:txBody>
        </p:sp>
        <p:sp>
          <p:nvSpPr>
            <p:cNvPr id="31" name="Line 60">
              <a:extLst>
                <a:ext uri="{FF2B5EF4-FFF2-40B4-BE49-F238E27FC236}">
                  <a16:creationId xmlns:a16="http://schemas.microsoft.com/office/drawing/2014/main" id="{9873CC91-7386-7D96-88F6-92B93544525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424613" y="6186487"/>
              <a:ext cx="0" cy="360363"/>
            </a:xfrm>
            <a:prstGeom prst="line">
              <a:avLst/>
            </a:prstGeom>
            <a:noFill/>
            <a:ln w="38100" cmpd="dbl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Line 61">
              <a:extLst>
                <a:ext uri="{FF2B5EF4-FFF2-40B4-BE49-F238E27FC236}">
                  <a16:creationId xmlns:a16="http://schemas.microsoft.com/office/drawing/2014/main" id="{6DCD2A32-5675-E166-45C2-F141AFC89CC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573963" y="6186487"/>
              <a:ext cx="0" cy="360363"/>
            </a:xfrm>
            <a:prstGeom prst="line">
              <a:avLst/>
            </a:prstGeom>
            <a:noFill/>
            <a:ln w="38100" cmpd="dbl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43" name="Picture 42">
            <a:extLst>
              <a:ext uri="{FF2B5EF4-FFF2-40B4-BE49-F238E27FC236}">
                <a16:creationId xmlns:a16="http://schemas.microsoft.com/office/drawing/2014/main" id="{C1931B13-812F-5241-1A26-18B95F02BE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302" y="4461045"/>
            <a:ext cx="1918277" cy="1896121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54184191-C6C2-1429-C1B3-2B8FC36F0F4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50" t="29500" r="16001" b="4750"/>
          <a:stretch/>
        </p:blipFill>
        <p:spPr>
          <a:xfrm>
            <a:off x="2900856" y="4461045"/>
            <a:ext cx="1910540" cy="1896121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31BBF03C-FC73-341B-804B-2B4AE2695745}"/>
              </a:ext>
            </a:extLst>
          </p:cNvPr>
          <p:cNvSpPr txBox="1"/>
          <p:nvPr/>
        </p:nvSpPr>
        <p:spPr>
          <a:xfrm>
            <a:off x="327091" y="6391861"/>
            <a:ext cx="60456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Calibri" charset="0"/>
                <a:ea typeface="Calibri" charset="0"/>
                <a:cs typeface="Calibri" charset="0"/>
              </a:rPr>
              <a:t>‘artistic’ images of water phantoms are a common demonstration…</a:t>
            </a: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38E106D7-4092-6661-3CE1-5AE5EC9DD5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72264" y="4731295"/>
            <a:ext cx="3639736" cy="1216712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4262B5CA-F952-A04B-798E-99E4A959AD7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8934" b="80788" l="29767" r="71774">
                        <a14:foregroundMark x1="42340" y1="75847" x2="42340" y2="75847"/>
                        <a14:foregroundMark x1="42340" y1="75847" x2="33306" y2="63520"/>
                        <a14:foregroundMark x1="33306" y1="63520" x2="31099" y2="44864"/>
                        <a14:foregroundMark x1="31099" y1="44864" x2="33181" y2="27096"/>
                        <a14:foregroundMark x1="33181" y1="27096" x2="37594" y2="24375"/>
                        <a14:foregroundMark x1="51915" y1="21932" x2="39550" y2="18601"/>
                        <a14:foregroundMark x1="39550" y1="18601" x2="30891" y2="32593"/>
                        <a14:foregroundMark x1="30891" y1="32593" x2="29850" y2="48418"/>
                        <a14:foregroundMark x1="42007" y1="18989" x2="42007" y2="18989"/>
                        <a14:foregroundMark x1="71024" y1="57690" x2="71024" y2="57690"/>
                        <a14:foregroundMark x1="71774" y1="58190" x2="71774" y2="58190"/>
                        <a14:foregroundMark x1="71774" y1="58190" x2="71774" y2="58190"/>
                        <a14:foregroundMark x1="47127" y1="80289" x2="51166" y2="8078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467" t="15495" r="23237" b="16686"/>
          <a:stretch/>
        </p:blipFill>
        <p:spPr>
          <a:xfrm>
            <a:off x="6442014" y="4598968"/>
            <a:ext cx="1962462" cy="1945397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152202E0-FDFC-1376-BFCD-5B8B7182C173}"/>
              </a:ext>
            </a:extLst>
          </p:cNvPr>
          <p:cNvSpPr txBox="1"/>
          <p:nvPr/>
        </p:nvSpPr>
        <p:spPr>
          <a:xfrm>
            <a:off x="8404476" y="6103251"/>
            <a:ext cx="609834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i="1" baseline="30000" dirty="0">
                <a:latin typeface="Calibri" charset="0"/>
                <a:ea typeface="Calibri" charset="0"/>
                <a:cs typeface="Calibri" charset="0"/>
              </a:rPr>
              <a:t>1</a:t>
            </a:r>
            <a:r>
              <a:rPr lang="en-US" sz="1600" i="1" dirty="0">
                <a:latin typeface="Calibri" charset="0"/>
                <a:ea typeface="Calibri" charset="0"/>
                <a:cs typeface="Calibri" charset="0"/>
              </a:rPr>
              <a:t>Malik &amp; Hajnal, MRM 2016 76(3):848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92252248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 animBg="1"/>
      <p:bldP spid="45" grpId="0"/>
      <p:bldP spid="5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</a:t>
            </a:r>
            <a:r>
              <a:rPr lang="en-US" baseline="-25000" dirty="0"/>
              <a:t>1</a:t>
            </a:r>
            <a:r>
              <a:rPr lang="en-US" dirty="0"/>
              <a:t> Homogeneity correction</a:t>
            </a:r>
          </a:p>
        </p:txBody>
      </p:sp>
      <p:sp>
        <p:nvSpPr>
          <p:cNvPr id="74755" name="Rectangle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Can use same machinery to produce spatially uniform </a:t>
            </a:r>
            <a:r>
              <a:rPr lang="en-US" b="1" dirty="0"/>
              <a:t>excitations </a:t>
            </a:r>
            <a:r>
              <a:rPr lang="en-US" dirty="0"/>
              <a:t>from non-uniform fields </a:t>
            </a:r>
          </a:p>
          <a:p>
            <a:endParaRPr lang="en-US" dirty="0"/>
          </a:p>
          <a:p>
            <a:r>
              <a:rPr lang="en-US" dirty="0"/>
              <a:t>Example: T</a:t>
            </a:r>
            <a:r>
              <a:rPr lang="en-US" baseline="-25000" dirty="0"/>
              <a:t>1</a:t>
            </a:r>
            <a:r>
              <a:rPr lang="en-US" dirty="0"/>
              <a:t>w volumetric imaging at 3T with MP-RAGE …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US" dirty="0"/>
          </a:p>
        </p:txBody>
      </p:sp>
      <p:pic>
        <p:nvPicPr>
          <p:cNvPr id="4" name="Picture 8" descr="mpragescreenshot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870248" y="2878968"/>
            <a:ext cx="2853689" cy="28536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626" y="3414943"/>
            <a:ext cx="4469823" cy="148243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622057" y="4981864"/>
            <a:ext cx="254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charset="0"/>
                <a:ea typeface="Calibri" charset="0"/>
                <a:cs typeface="Calibri" charset="0"/>
              </a:rPr>
              <a:t>Typical B</a:t>
            </a:r>
            <a:r>
              <a:rPr lang="en-US" baseline="-25000" dirty="0">
                <a:latin typeface="Calibri" charset="0"/>
                <a:ea typeface="Calibri" charset="0"/>
                <a:cs typeface="Calibri" charset="0"/>
              </a:rPr>
              <a:t>1 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variation at 3T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911621" y="5758043"/>
            <a:ext cx="284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charset="0"/>
                <a:ea typeface="Calibri" charset="0"/>
                <a:cs typeface="Calibri" charset="0"/>
              </a:rPr>
              <a:t>‘</a:t>
            </a:r>
            <a:r>
              <a:rPr lang="en-US" dirty="0" err="1">
                <a:latin typeface="Calibri" charset="0"/>
                <a:ea typeface="Calibri" charset="0"/>
                <a:cs typeface="Calibri" charset="0"/>
              </a:rPr>
              <a:t>centre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 brightening’ artefact</a:t>
            </a:r>
          </a:p>
        </p:txBody>
      </p:sp>
    </p:spTree>
    <p:extLst>
      <p:ext uri="{BB962C8B-B14F-4D97-AF65-F5344CB8AC3E}">
        <p14:creationId xmlns:p14="http://schemas.microsoft.com/office/powerpoint/2010/main" val="1411116493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SPINS Pulse waveforms</a:t>
            </a:r>
            <a:endParaRPr lang="en-US" i="1" dirty="0"/>
          </a:p>
        </p:txBody>
      </p:sp>
      <p:sp>
        <p:nvSpPr>
          <p:cNvPr id="9011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RF pulse waveforms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2400" dirty="0"/>
          </a:p>
          <a:p>
            <a:endParaRPr lang="en-US" dirty="0"/>
          </a:p>
          <a:p>
            <a:r>
              <a:rPr lang="en-US" dirty="0"/>
              <a:t>B</a:t>
            </a:r>
            <a:r>
              <a:rPr lang="en-US" baseline="-25000" dirty="0"/>
              <a:t>1</a:t>
            </a:r>
            <a:r>
              <a:rPr lang="en-US" dirty="0"/>
              <a:t> field during transmission</a:t>
            </a:r>
          </a:p>
          <a:p>
            <a:pPr>
              <a:buNone/>
            </a:pPr>
            <a:endParaRPr lang="en-US" dirty="0"/>
          </a:p>
        </p:txBody>
      </p:sp>
      <p:pic>
        <p:nvPicPr>
          <p:cNvPr id="90116" name="Picture 3" descr="b1_video.avi.gi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62818" y="4015262"/>
            <a:ext cx="5715000" cy="2254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5" descr="rf_time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5077"/>
          <a:stretch>
            <a:fillRect/>
          </a:stretch>
        </p:blipFill>
        <p:spPr bwMode="auto">
          <a:xfrm>
            <a:off x="2091820" y="1542723"/>
            <a:ext cx="4922785" cy="185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Box 1"/>
          <p:cNvSpPr txBox="1"/>
          <p:nvPr/>
        </p:nvSpPr>
        <p:spPr>
          <a:xfrm>
            <a:off x="6703043" y="2237402"/>
            <a:ext cx="21210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latin typeface="Arial" charset="0"/>
                <a:ea typeface="Arial" charset="0"/>
                <a:cs typeface="Arial" charset="0"/>
              </a:rPr>
              <a:t>(each </a:t>
            </a:r>
            <a:r>
              <a:rPr lang="en-US" sz="1200" i="1" dirty="0" err="1">
                <a:latin typeface="Arial" charset="0"/>
                <a:ea typeface="Arial" charset="0"/>
                <a:cs typeface="Arial" charset="0"/>
              </a:rPr>
              <a:t>colour</a:t>
            </a:r>
            <a:r>
              <a:rPr lang="en-US" sz="1200" i="1" dirty="0">
                <a:latin typeface="Arial" charset="0"/>
                <a:ea typeface="Arial" charset="0"/>
                <a:cs typeface="Arial" charset="0"/>
              </a:rPr>
              <a:t> is a different transmit  channel)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0EB00E8-DB2A-AA48-B34A-4915E16581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4888" y="1317614"/>
            <a:ext cx="2301240" cy="23012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8143C69-5977-E1D4-E967-50122AFED83C}"/>
                  </a:ext>
                </a:extLst>
              </p:cNvPr>
              <p:cNvSpPr txBox="1"/>
              <p:nvPr/>
            </p:nvSpPr>
            <p:spPr>
              <a:xfrm>
                <a:off x="7173687" y="4417256"/>
                <a:ext cx="4292441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i="1" dirty="0"/>
                  <a:t>We conceptualize our design as a sum of excitations from independent channels</a:t>
                </a:r>
              </a:p>
              <a:p>
                <a:endParaRPr lang="en-US" i="1" dirty="0"/>
              </a:p>
              <a:p>
                <a:r>
                  <a:rPr lang="en-US" b="1" i="1" dirty="0"/>
                  <a:t>But</a:t>
                </a:r>
                <a:r>
                  <a:rPr lang="en-US" i="1" dirty="0"/>
                  <a:t> in reality we produce a single </a:t>
                </a:r>
                <a:r>
                  <a:rPr lang="en-US" i="1" dirty="0" err="1"/>
                  <a:t>spatio</a:t>
                </a:r>
                <a:r>
                  <a:rPr lang="en-US" i="1" dirty="0"/>
                  <a:t>-temporally variable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bSup>
                  </m:oMath>
                </a14:m>
                <a:r>
                  <a:rPr lang="en-US" i="1" dirty="0"/>
                  <a:t> field which makes the excitation</a:t>
                </a:r>
                <a:endParaRPr lang="en-US" b="1" i="1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8143C69-5977-E1D4-E967-50122AFED8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3687" y="4417256"/>
                <a:ext cx="4292441" cy="1754326"/>
              </a:xfrm>
              <a:prstGeom prst="rect">
                <a:avLst/>
              </a:prstGeom>
              <a:blipFill>
                <a:blip r:embed="rId6"/>
                <a:stretch>
                  <a:fillRect l="-1180" t="-2174" b="-50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42147121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40" name="Picture 4" descr="Fig6"/>
          <p:cNvPicPr>
            <a:picLocks noChangeAspect="1" noChangeArrowheads="1"/>
          </p:cNvPicPr>
          <p:nvPr/>
        </p:nvPicPr>
        <p:blipFill rotWithShape="1">
          <a:blip r:embed="rId3">
            <a:lum bright="-6000" contras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3" r="49959" b="48896"/>
          <a:stretch/>
        </p:blipFill>
        <p:spPr bwMode="auto">
          <a:xfrm>
            <a:off x="1987305" y="1031164"/>
            <a:ext cx="3718321" cy="4100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4" descr="Fig6"/>
          <p:cNvPicPr>
            <a:picLocks noChangeAspect="1" noChangeArrowheads="1"/>
          </p:cNvPicPr>
          <p:nvPr/>
        </p:nvPicPr>
        <p:blipFill rotWithShape="1">
          <a:blip r:embed="rId3">
            <a:lum bright="-6000" contras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50918" r="49588" b="-14519"/>
          <a:stretch/>
        </p:blipFill>
        <p:spPr bwMode="auto">
          <a:xfrm>
            <a:off x="5982801" y="1031164"/>
            <a:ext cx="3745842" cy="51951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SPINS Results (3T) </a:t>
            </a: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2379406" y="5250420"/>
            <a:ext cx="7965066" cy="15190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58775" indent="-358775" algn="l" rtl="0" eaLnBrk="1" fontAlgn="base" hangingPunct="1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200" baseline="0">
                <a:solidFill>
                  <a:srgbClr val="333399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−"/>
              <a:defRPr sz="1800" baseline="0">
                <a:solidFill>
                  <a:srgbClr val="333399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−"/>
              <a:defRPr sz="1600" baseline="0">
                <a:solidFill>
                  <a:srgbClr val="333399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 baseline="0">
                <a:solidFill>
                  <a:srgbClr val="333399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 baseline="0">
                <a:solidFill>
                  <a:srgbClr val="333399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buFontTx/>
              <a:buChar char="•"/>
            </a:pPr>
            <a:r>
              <a:rPr lang="en-GB" sz="1800" dirty="0">
                <a:latin typeface="Calibri" charset="0"/>
                <a:ea typeface="Calibri" charset="0"/>
                <a:cs typeface="Calibri" charset="0"/>
              </a:rPr>
              <a:t>Images used the the ADNI MP-RAGE sequence</a:t>
            </a:r>
          </a:p>
          <a:p>
            <a:pPr>
              <a:buFontTx/>
              <a:buChar char="•"/>
            </a:pPr>
            <a:endParaRPr lang="en-US" sz="1800" dirty="0"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6" name="Picture 6" descr="volunteer_140111_FSL_comparison"/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47" t="28402" r="27164" b="47416"/>
          <a:stretch/>
        </p:blipFill>
        <p:spPr bwMode="auto">
          <a:xfrm>
            <a:off x="6471384" y="1749778"/>
            <a:ext cx="2844295" cy="21900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Group 2"/>
          <p:cNvGrpSpPr/>
          <p:nvPr/>
        </p:nvGrpSpPr>
        <p:grpSpPr>
          <a:xfrm>
            <a:off x="9728643" y="2188020"/>
            <a:ext cx="1292200" cy="2072647"/>
            <a:chOff x="8204643" y="2188019"/>
            <a:chExt cx="1292200" cy="2072647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02838" y="2188019"/>
              <a:ext cx="569687" cy="13345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" name="TextBox 1"/>
            <p:cNvSpPr txBox="1"/>
            <p:nvPr/>
          </p:nvSpPr>
          <p:spPr>
            <a:xfrm>
              <a:off x="8204643" y="3614335"/>
              <a:ext cx="9393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latin typeface="Calibri" charset="0"/>
                  <a:ea typeface="Calibri" charset="0"/>
                  <a:cs typeface="Calibri" charset="0"/>
                </a:rPr>
                <a:t>Signal change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8557486" y="2209106"/>
              <a:ext cx="939357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latin typeface="Calibri" charset="0"/>
                  <a:ea typeface="Calibri" charset="0"/>
                  <a:cs typeface="Calibri" charset="0"/>
                </a:rPr>
                <a:t>+40%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8557486" y="2474396"/>
              <a:ext cx="939357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latin typeface="Calibri" charset="0"/>
                  <a:ea typeface="Calibri" charset="0"/>
                  <a:cs typeface="Calibri" charset="0"/>
                </a:rPr>
                <a:t>+20%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557486" y="2739686"/>
              <a:ext cx="939357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latin typeface="Calibri" charset="0"/>
                  <a:ea typeface="Calibri" charset="0"/>
                  <a:cs typeface="Calibri" charset="0"/>
                </a:rPr>
                <a:t>0%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8557486" y="3004976"/>
              <a:ext cx="939357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latin typeface="Calibri" charset="0"/>
                  <a:ea typeface="Calibri" charset="0"/>
                  <a:cs typeface="Calibri" charset="0"/>
                </a:rPr>
                <a:t>-20%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557486" y="3270266"/>
              <a:ext cx="939357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latin typeface="Calibri" charset="0"/>
                  <a:ea typeface="Calibri" charset="0"/>
                  <a:cs typeface="Calibri" charset="0"/>
                </a:rPr>
                <a:t>-40%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06991382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2" descr="C:\Users\sm12\Dropbox\Grant applications\EPSRC\INTERVIEW\figures\pulse_seq_diag_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6800" y="1112160"/>
            <a:ext cx="4286402" cy="267922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Arrow Connector 12"/>
          <p:cNvCxnSpPr/>
          <p:nvPr/>
        </p:nvCxnSpPr>
        <p:spPr>
          <a:xfrm>
            <a:off x="2146577" y="3456909"/>
            <a:ext cx="288000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/>
          <p:cNvCxnSpPr/>
          <p:nvPr/>
        </p:nvCxnSpPr>
        <p:spPr>
          <a:xfrm>
            <a:off x="2495633" y="3451003"/>
            <a:ext cx="3998835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575720" y="3417954"/>
            <a:ext cx="20057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i="1" dirty="0">
                <a:latin typeface="Calibri" charset="0"/>
                <a:ea typeface="Calibri" charset="0"/>
                <a:cs typeface="Calibri" charset="0"/>
              </a:rPr>
              <a:t>milliseconds to seconds</a:t>
            </a:r>
          </a:p>
        </p:txBody>
      </p:sp>
      <p:sp>
        <p:nvSpPr>
          <p:cNvPr id="116" name="TextBox 115"/>
          <p:cNvSpPr txBox="1"/>
          <p:nvPr/>
        </p:nvSpPr>
        <p:spPr>
          <a:xfrm>
            <a:off x="1919536" y="3420243"/>
            <a:ext cx="16561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i="1" dirty="0">
                <a:latin typeface="Calibri" charset="0"/>
                <a:ea typeface="Calibri" charset="0"/>
                <a:cs typeface="Calibri" charset="0"/>
                <a:sym typeface="Symbol"/>
              </a:rPr>
              <a:t>s - </a:t>
            </a:r>
            <a:r>
              <a:rPr lang="en-GB" sz="1400" i="1" dirty="0" err="1">
                <a:latin typeface="Calibri" charset="0"/>
                <a:ea typeface="Calibri" charset="0"/>
                <a:cs typeface="Calibri" charset="0"/>
                <a:sym typeface="Symbol"/>
              </a:rPr>
              <a:t>ms</a:t>
            </a:r>
            <a:endParaRPr lang="en-GB" sz="1400" i="1" dirty="0">
              <a:latin typeface="Calibri" charset="0"/>
              <a:ea typeface="Calibri" charset="0"/>
              <a:cs typeface="Calibri" charset="0"/>
            </a:endParaRPr>
          </a:p>
        </p:txBody>
      </p:sp>
      <p:grpSp>
        <p:nvGrpSpPr>
          <p:cNvPr id="70" name="Group 69"/>
          <p:cNvGrpSpPr/>
          <p:nvPr/>
        </p:nvGrpSpPr>
        <p:grpSpPr>
          <a:xfrm>
            <a:off x="3071664" y="4098488"/>
            <a:ext cx="2592288" cy="991883"/>
            <a:chOff x="579758" y="3354081"/>
            <a:chExt cx="2592288" cy="991882"/>
          </a:xfrm>
          <a:solidFill>
            <a:srgbClr val="FFC000"/>
          </a:solidFill>
        </p:grpSpPr>
        <p:sp>
          <p:nvSpPr>
            <p:cNvPr id="115" name="Rounded Rectangle 114"/>
            <p:cNvSpPr/>
            <p:nvPr/>
          </p:nvSpPr>
          <p:spPr>
            <a:xfrm>
              <a:off x="611560" y="3354081"/>
              <a:ext cx="2478031" cy="991882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117" name="TextBox 116"/>
            <p:cNvSpPr txBox="1"/>
            <p:nvPr/>
          </p:nvSpPr>
          <p:spPr>
            <a:xfrm>
              <a:off x="579758" y="3503742"/>
              <a:ext cx="2592288" cy="646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latin typeface="Calibri" charset="0"/>
                  <a:ea typeface="Calibri" charset="0"/>
                  <a:cs typeface="Calibri" charset="0"/>
                </a:rPr>
                <a:t>Conventional Pulse Sequence</a:t>
              </a:r>
            </a:p>
          </p:txBody>
        </p:sp>
      </p:grpSp>
      <p:pic>
        <p:nvPicPr>
          <p:cNvPr id="118" name="Picture 6" descr="C:\Users\sm12\Dropbox\Grant applications\EPSRC\INTERVIEW\figures\thigh_lowhi_separate_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4112" y="3884162"/>
            <a:ext cx="2700000" cy="147674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Down Arrow 55"/>
          <p:cNvSpPr/>
          <p:nvPr/>
        </p:nvSpPr>
        <p:spPr>
          <a:xfrm rot="10800000">
            <a:off x="4090793" y="3727263"/>
            <a:ext cx="432048" cy="385157"/>
          </a:xfrm>
          <a:prstGeom prst="down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444144" y="1046027"/>
            <a:ext cx="4199762" cy="23381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59" name="Down Arrow 58"/>
          <p:cNvSpPr/>
          <p:nvPr/>
        </p:nvSpPr>
        <p:spPr>
          <a:xfrm>
            <a:off x="8235701" y="3456911"/>
            <a:ext cx="432048" cy="385157"/>
          </a:xfrm>
          <a:prstGeom prst="downArrow">
            <a:avLst/>
          </a:prstGeom>
          <a:solidFill>
            <a:srgbClr val="FF0000">
              <a:alpha val="6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384032" y="5578192"/>
            <a:ext cx="40324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charset="0"/>
                <a:ea typeface="Calibri" charset="0"/>
                <a:cs typeface="Calibri" charset="0"/>
              </a:rPr>
              <a:t>Signal depends on interactions between pulses and spin system potentially over timescale of entire scan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rgbClr val="002060"/>
                </a:solidFill>
              </a:rPr>
              <a:t>	Whole sequence design: Direct Signal Control</a:t>
            </a:r>
            <a:endParaRPr lang="en-US" dirty="0"/>
          </a:p>
        </p:txBody>
      </p:sp>
      <p:grpSp>
        <p:nvGrpSpPr>
          <p:cNvPr id="62" name="Group 61"/>
          <p:cNvGrpSpPr/>
          <p:nvPr/>
        </p:nvGrpSpPr>
        <p:grpSpPr>
          <a:xfrm>
            <a:off x="6782032" y="1280161"/>
            <a:ext cx="579914" cy="2065211"/>
            <a:chOff x="4572000" y="2702709"/>
            <a:chExt cx="523702" cy="2112962"/>
          </a:xfrm>
        </p:grpSpPr>
        <p:sp>
          <p:nvSpPr>
            <p:cNvPr id="63" name="AutoShape 111"/>
            <p:cNvSpPr>
              <a:spLocks noChangeArrowheads="1"/>
            </p:cNvSpPr>
            <p:nvPr/>
          </p:nvSpPr>
          <p:spPr bwMode="auto">
            <a:xfrm rot="5400000">
              <a:off x="4545012" y="2729697"/>
              <a:ext cx="231775" cy="177800"/>
            </a:xfrm>
            <a:prstGeom prst="triangle">
              <a:avLst>
                <a:gd name="adj" fmla="val 50000"/>
              </a:avLst>
            </a:prstGeom>
            <a:noFill/>
            <a:ln w="19050">
              <a:solidFill>
                <a:schemeClr val="bg1">
                  <a:lumMod val="5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rot="10800000" vert="eaVert" wrap="none" anchor="ctr"/>
            <a:lstStyle/>
            <a:p>
              <a:endParaRPr lang="en-US" sz="2400">
                <a:latin typeface="Arial" charset="0"/>
              </a:endParaRPr>
            </a:p>
          </p:txBody>
        </p:sp>
        <p:sp>
          <p:nvSpPr>
            <p:cNvPr id="64" name="AutoShape 112"/>
            <p:cNvSpPr>
              <a:spLocks noChangeArrowheads="1"/>
            </p:cNvSpPr>
            <p:nvPr/>
          </p:nvSpPr>
          <p:spPr bwMode="auto">
            <a:xfrm rot="5400000">
              <a:off x="4545012" y="3539322"/>
              <a:ext cx="231775" cy="177800"/>
            </a:xfrm>
            <a:prstGeom prst="triangle">
              <a:avLst>
                <a:gd name="adj" fmla="val 50000"/>
              </a:avLst>
            </a:prstGeom>
            <a:noFill/>
            <a:ln w="19050">
              <a:solidFill>
                <a:schemeClr val="bg1">
                  <a:lumMod val="5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rot="10800000" vert="eaVert" wrap="none" anchor="ctr"/>
            <a:lstStyle/>
            <a:p>
              <a:endParaRPr lang="en-US" sz="2400">
                <a:latin typeface="Arial" charset="0"/>
              </a:endParaRPr>
            </a:p>
          </p:txBody>
        </p:sp>
        <p:sp>
          <p:nvSpPr>
            <p:cNvPr id="65" name="AutoShape 113"/>
            <p:cNvSpPr>
              <a:spLocks noChangeArrowheads="1"/>
            </p:cNvSpPr>
            <p:nvPr/>
          </p:nvSpPr>
          <p:spPr bwMode="auto">
            <a:xfrm rot="5400000">
              <a:off x="4544218" y="3269447"/>
              <a:ext cx="233363" cy="177800"/>
            </a:xfrm>
            <a:prstGeom prst="triangle">
              <a:avLst>
                <a:gd name="adj" fmla="val 50000"/>
              </a:avLst>
            </a:prstGeom>
            <a:noFill/>
            <a:ln w="19050">
              <a:solidFill>
                <a:schemeClr val="bg1">
                  <a:lumMod val="5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rot="10800000" vert="eaVert" wrap="none" anchor="ctr"/>
            <a:lstStyle/>
            <a:p>
              <a:endParaRPr lang="en-US" sz="2400">
                <a:latin typeface="Arial" charset="0"/>
              </a:endParaRPr>
            </a:p>
          </p:txBody>
        </p:sp>
        <p:sp>
          <p:nvSpPr>
            <p:cNvPr id="66" name="AutoShape 114"/>
            <p:cNvSpPr>
              <a:spLocks noChangeArrowheads="1"/>
            </p:cNvSpPr>
            <p:nvPr/>
          </p:nvSpPr>
          <p:spPr bwMode="auto">
            <a:xfrm rot="5400000">
              <a:off x="4545012" y="2999572"/>
              <a:ext cx="231775" cy="177800"/>
            </a:xfrm>
            <a:prstGeom prst="triangle">
              <a:avLst>
                <a:gd name="adj" fmla="val 50000"/>
              </a:avLst>
            </a:prstGeom>
            <a:noFill/>
            <a:ln w="19050">
              <a:solidFill>
                <a:schemeClr val="bg1">
                  <a:lumMod val="5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rot="10800000" vert="eaVert" wrap="none" anchor="ctr"/>
            <a:lstStyle/>
            <a:p>
              <a:endParaRPr lang="en-US" sz="2400">
                <a:latin typeface="Arial" charset="0"/>
              </a:endParaRPr>
            </a:p>
          </p:txBody>
        </p:sp>
        <p:sp>
          <p:nvSpPr>
            <p:cNvPr id="67" name="AutoShape 121"/>
            <p:cNvSpPr>
              <a:spLocks noChangeArrowheads="1"/>
            </p:cNvSpPr>
            <p:nvPr/>
          </p:nvSpPr>
          <p:spPr bwMode="auto">
            <a:xfrm rot="5400000">
              <a:off x="4545012" y="3801259"/>
              <a:ext cx="231775" cy="177800"/>
            </a:xfrm>
            <a:prstGeom prst="triangle">
              <a:avLst>
                <a:gd name="adj" fmla="val 50000"/>
              </a:avLst>
            </a:prstGeom>
            <a:noFill/>
            <a:ln w="19050">
              <a:solidFill>
                <a:schemeClr val="bg1">
                  <a:lumMod val="5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rot="10800000" vert="eaVert" wrap="none" anchor="ctr"/>
            <a:lstStyle/>
            <a:p>
              <a:endParaRPr lang="en-US" sz="2400">
                <a:latin typeface="Arial" charset="0"/>
              </a:endParaRPr>
            </a:p>
          </p:txBody>
        </p:sp>
        <p:sp>
          <p:nvSpPr>
            <p:cNvPr id="68" name="AutoShape 122"/>
            <p:cNvSpPr>
              <a:spLocks noChangeArrowheads="1"/>
            </p:cNvSpPr>
            <p:nvPr/>
          </p:nvSpPr>
          <p:spPr bwMode="auto">
            <a:xfrm rot="5400000">
              <a:off x="4545012" y="4610884"/>
              <a:ext cx="231775" cy="177800"/>
            </a:xfrm>
            <a:prstGeom prst="triangle">
              <a:avLst>
                <a:gd name="adj" fmla="val 50000"/>
              </a:avLst>
            </a:prstGeom>
            <a:noFill/>
            <a:ln w="19050">
              <a:solidFill>
                <a:schemeClr val="bg1">
                  <a:lumMod val="5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rot="10800000" vert="eaVert" wrap="none" anchor="ctr"/>
            <a:lstStyle/>
            <a:p>
              <a:endParaRPr lang="en-US" sz="2400">
                <a:latin typeface="Arial" charset="0"/>
              </a:endParaRPr>
            </a:p>
          </p:txBody>
        </p:sp>
        <p:sp>
          <p:nvSpPr>
            <p:cNvPr id="69" name="AutoShape 123"/>
            <p:cNvSpPr>
              <a:spLocks noChangeArrowheads="1"/>
            </p:cNvSpPr>
            <p:nvPr/>
          </p:nvSpPr>
          <p:spPr bwMode="auto">
            <a:xfrm rot="5400000">
              <a:off x="4545012" y="4341009"/>
              <a:ext cx="231775" cy="177800"/>
            </a:xfrm>
            <a:prstGeom prst="triangle">
              <a:avLst>
                <a:gd name="adj" fmla="val 50000"/>
              </a:avLst>
            </a:prstGeom>
            <a:noFill/>
            <a:ln w="19050">
              <a:solidFill>
                <a:schemeClr val="bg1">
                  <a:lumMod val="5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rot="10800000" vert="eaVert" wrap="none" anchor="ctr"/>
            <a:lstStyle/>
            <a:p>
              <a:endParaRPr lang="en-US" sz="2400">
                <a:latin typeface="Arial" charset="0"/>
              </a:endParaRPr>
            </a:p>
          </p:txBody>
        </p:sp>
        <p:sp>
          <p:nvSpPr>
            <p:cNvPr id="112" name="AutoShape 124"/>
            <p:cNvSpPr>
              <a:spLocks noChangeArrowheads="1"/>
            </p:cNvSpPr>
            <p:nvPr/>
          </p:nvSpPr>
          <p:spPr bwMode="auto">
            <a:xfrm rot="5400000">
              <a:off x="4544218" y="4071134"/>
              <a:ext cx="233363" cy="177800"/>
            </a:xfrm>
            <a:prstGeom prst="triangle">
              <a:avLst>
                <a:gd name="adj" fmla="val 50000"/>
              </a:avLst>
            </a:prstGeom>
            <a:noFill/>
            <a:ln w="19050">
              <a:solidFill>
                <a:schemeClr val="bg1">
                  <a:lumMod val="5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rot="10800000" vert="eaVert" wrap="none" anchor="ctr"/>
            <a:lstStyle/>
            <a:p>
              <a:endParaRPr lang="en-US" sz="2400">
                <a:latin typeface="Arial" charset="0"/>
              </a:endParaRPr>
            </a:p>
          </p:txBody>
        </p:sp>
        <p:cxnSp>
          <p:nvCxnSpPr>
            <p:cNvPr id="113" name="Straight Connector 112"/>
            <p:cNvCxnSpPr/>
            <p:nvPr/>
          </p:nvCxnSpPr>
          <p:spPr>
            <a:xfrm flipV="1">
              <a:off x="4735702" y="4698990"/>
              <a:ext cx="360000" cy="795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/>
            <p:cNvCxnSpPr/>
            <p:nvPr/>
          </p:nvCxnSpPr>
          <p:spPr>
            <a:xfrm flipV="1">
              <a:off x="4735702" y="4429114"/>
              <a:ext cx="360000" cy="795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/>
            <p:nvPr/>
          </p:nvCxnSpPr>
          <p:spPr>
            <a:xfrm flipV="1">
              <a:off x="4735702" y="4159361"/>
              <a:ext cx="360000" cy="795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/>
            <p:nvPr/>
          </p:nvCxnSpPr>
          <p:spPr>
            <a:xfrm flipV="1">
              <a:off x="4735702" y="3889607"/>
              <a:ext cx="360000" cy="795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/>
            <p:cNvCxnSpPr/>
            <p:nvPr/>
          </p:nvCxnSpPr>
          <p:spPr>
            <a:xfrm flipV="1">
              <a:off x="4735702" y="3619853"/>
              <a:ext cx="360000" cy="795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/>
            <p:nvPr/>
          </p:nvCxnSpPr>
          <p:spPr>
            <a:xfrm flipV="1">
              <a:off x="4735702" y="3350099"/>
              <a:ext cx="360000" cy="795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/>
            <p:nvPr/>
          </p:nvCxnSpPr>
          <p:spPr>
            <a:xfrm flipV="1">
              <a:off x="4735702" y="3080345"/>
              <a:ext cx="360000" cy="795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/>
            <p:nvPr/>
          </p:nvCxnSpPr>
          <p:spPr>
            <a:xfrm flipV="1">
              <a:off x="4735702" y="2810591"/>
              <a:ext cx="360000" cy="795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90" t="25523" r="12658" b="19180"/>
          <a:stretch/>
        </p:blipFill>
        <p:spPr>
          <a:xfrm>
            <a:off x="7361947" y="1184950"/>
            <a:ext cx="2611605" cy="2161231"/>
          </a:xfrm>
          <a:prstGeom prst="rect">
            <a:avLst/>
          </a:prstGeom>
        </p:spPr>
      </p:pic>
      <p:sp>
        <p:nvSpPr>
          <p:cNvPr id="126" name="Rectangle 125"/>
          <p:cNvSpPr/>
          <p:nvPr/>
        </p:nvSpPr>
        <p:spPr>
          <a:xfrm>
            <a:off x="2189148" y="1219403"/>
            <a:ext cx="233742" cy="18814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 rot="16200000">
            <a:off x="1118563" y="2029638"/>
            <a:ext cx="16561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i="1" dirty="0">
                <a:latin typeface="Calibri" charset="0"/>
                <a:ea typeface="Calibri" charset="0"/>
                <a:cs typeface="Calibri" charset="0"/>
                <a:sym typeface="Symbol"/>
              </a:rPr>
              <a:t>Parallel TX channels</a:t>
            </a:r>
            <a:endParaRPr lang="en-GB" sz="1400" i="1" dirty="0"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1445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56" grpId="0" animBg="1"/>
      <p:bldP spid="5" grpId="0" animBg="1"/>
      <p:bldP spid="59" grpId="0" animBg="1"/>
      <p:bldP spid="2" grpId="0"/>
      <p:bldP spid="126" grpId="0" animBg="1"/>
      <p:bldP spid="3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2" descr="C:\Users\sm12\Dropbox\Grant applications\EPSRC\INTERVIEW\figures\pulse_seq_diag_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6800" y="1112160"/>
            <a:ext cx="4286402" cy="267922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8" name="Picture 6" descr="C:\Users\sm12\Dropbox\Grant applications\EPSRC\INTERVIEW\figures\thigh_lowhi_separate_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4112" y="3884162"/>
            <a:ext cx="2700000" cy="147674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Down Arrow 58"/>
          <p:cNvSpPr/>
          <p:nvPr/>
        </p:nvSpPr>
        <p:spPr>
          <a:xfrm>
            <a:off x="8235701" y="3456911"/>
            <a:ext cx="432048" cy="385157"/>
          </a:xfrm>
          <a:prstGeom prst="downArrow">
            <a:avLst/>
          </a:prstGeom>
          <a:solidFill>
            <a:srgbClr val="FF0000">
              <a:alpha val="6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rgbClr val="002060"/>
                </a:solidFill>
              </a:rPr>
              <a:t>	Whole sequence design: Direct Signal Control</a:t>
            </a:r>
            <a:endParaRPr lang="en-US" dirty="0"/>
          </a:p>
        </p:txBody>
      </p:sp>
      <p:grpSp>
        <p:nvGrpSpPr>
          <p:cNvPr id="62" name="Group 61"/>
          <p:cNvGrpSpPr/>
          <p:nvPr/>
        </p:nvGrpSpPr>
        <p:grpSpPr>
          <a:xfrm>
            <a:off x="6782032" y="1280161"/>
            <a:ext cx="579914" cy="2065211"/>
            <a:chOff x="4572000" y="2702709"/>
            <a:chExt cx="523702" cy="2112962"/>
          </a:xfrm>
        </p:grpSpPr>
        <p:sp>
          <p:nvSpPr>
            <p:cNvPr id="63" name="AutoShape 111"/>
            <p:cNvSpPr>
              <a:spLocks noChangeArrowheads="1"/>
            </p:cNvSpPr>
            <p:nvPr/>
          </p:nvSpPr>
          <p:spPr bwMode="auto">
            <a:xfrm rot="5400000">
              <a:off x="4545012" y="2729697"/>
              <a:ext cx="231775" cy="177800"/>
            </a:xfrm>
            <a:prstGeom prst="triangle">
              <a:avLst>
                <a:gd name="adj" fmla="val 50000"/>
              </a:avLst>
            </a:prstGeom>
            <a:noFill/>
            <a:ln w="19050">
              <a:solidFill>
                <a:schemeClr val="bg1">
                  <a:lumMod val="5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rot="10800000" vert="eaVert" wrap="none" anchor="ctr"/>
            <a:lstStyle/>
            <a:p>
              <a:endParaRPr lang="en-US" sz="2400">
                <a:latin typeface="Arial" charset="0"/>
              </a:endParaRPr>
            </a:p>
          </p:txBody>
        </p:sp>
        <p:sp>
          <p:nvSpPr>
            <p:cNvPr id="64" name="AutoShape 112"/>
            <p:cNvSpPr>
              <a:spLocks noChangeArrowheads="1"/>
            </p:cNvSpPr>
            <p:nvPr/>
          </p:nvSpPr>
          <p:spPr bwMode="auto">
            <a:xfrm rot="5400000">
              <a:off x="4545012" y="3539322"/>
              <a:ext cx="231775" cy="177800"/>
            </a:xfrm>
            <a:prstGeom prst="triangle">
              <a:avLst>
                <a:gd name="adj" fmla="val 50000"/>
              </a:avLst>
            </a:prstGeom>
            <a:noFill/>
            <a:ln w="19050">
              <a:solidFill>
                <a:schemeClr val="bg1">
                  <a:lumMod val="5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rot="10800000" vert="eaVert" wrap="none" anchor="ctr"/>
            <a:lstStyle/>
            <a:p>
              <a:endParaRPr lang="en-US" sz="2400">
                <a:latin typeface="Arial" charset="0"/>
              </a:endParaRPr>
            </a:p>
          </p:txBody>
        </p:sp>
        <p:sp>
          <p:nvSpPr>
            <p:cNvPr id="65" name="AutoShape 113"/>
            <p:cNvSpPr>
              <a:spLocks noChangeArrowheads="1"/>
            </p:cNvSpPr>
            <p:nvPr/>
          </p:nvSpPr>
          <p:spPr bwMode="auto">
            <a:xfrm rot="5400000">
              <a:off x="4544218" y="3269447"/>
              <a:ext cx="233363" cy="177800"/>
            </a:xfrm>
            <a:prstGeom prst="triangle">
              <a:avLst>
                <a:gd name="adj" fmla="val 50000"/>
              </a:avLst>
            </a:prstGeom>
            <a:noFill/>
            <a:ln w="19050">
              <a:solidFill>
                <a:schemeClr val="bg1">
                  <a:lumMod val="5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rot="10800000" vert="eaVert" wrap="none" anchor="ctr"/>
            <a:lstStyle/>
            <a:p>
              <a:endParaRPr lang="en-US" sz="2400">
                <a:latin typeface="Arial" charset="0"/>
              </a:endParaRPr>
            </a:p>
          </p:txBody>
        </p:sp>
        <p:sp>
          <p:nvSpPr>
            <p:cNvPr id="66" name="AutoShape 114"/>
            <p:cNvSpPr>
              <a:spLocks noChangeArrowheads="1"/>
            </p:cNvSpPr>
            <p:nvPr/>
          </p:nvSpPr>
          <p:spPr bwMode="auto">
            <a:xfrm rot="5400000">
              <a:off x="4545012" y="2999572"/>
              <a:ext cx="231775" cy="177800"/>
            </a:xfrm>
            <a:prstGeom prst="triangle">
              <a:avLst>
                <a:gd name="adj" fmla="val 50000"/>
              </a:avLst>
            </a:prstGeom>
            <a:noFill/>
            <a:ln w="19050">
              <a:solidFill>
                <a:schemeClr val="bg1">
                  <a:lumMod val="5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rot="10800000" vert="eaVert" wrap="none" anchor="ctr"/>
            <a:lstStyle/>
            <a:p>
              <a:endParaRPr lang="en-US" sz="2400">
                <a:latin typeface="Arial" charset="0"/>
              </a:endParaRPr>
            </a:p>
          </p:txBody>
        </p:sp>
        <p:sp>
          <p:nvSpPr>
            <p:cNvPr id="67" name="AutoShape 121"/>
            <p:cNvSpPr>
              <a:spLocks noChangeArrowheads="1"/>
            </p:cNvSpPr>
            <p:nvPr/>
          </p:nvSpPr>
          <p:spPr bwMode="auto">
            <a:xfrm rot="5400000">
              <a:off x="4545012" y="3801259"/>
              <a:ext cx="231775" cy="177800"/>
            </a:xfrm>
            <a:prstGeom prst="triangle">
              <a:avLst>
                <a:gd name="adj" fmla="val 50000"/>
              </a:avLst>
            </a:prstGeom>
            <a:noFill/>
            <a:ln w="19050">
              <a:solidFill>
                <a:schemeClr val="bg1">
                  <a:lumMod val="5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rot="10800000" vert="eaVert" wrap="none" anchor="ctr"/>
            <a:lstStyle/>
            <a:p>
              <a:endParaRPr lang="en-US" sz="2400">
                <a:latin typeface="Arial" charset="0"/>
              </a:endParaRPr>
            </a:p>
          </p:txBody>
        </p:sp>
        <p:sp>
          <p:nvSpPr>
            <p:cNvPr id="68" name="AutoShape 122"/>
            <p:cNvSpPr>
              <a:spLocks noChangeArrowheads="1"/>
            </p:cNvSpPr>
            <p:nvPr/>
          </p:nvSpPr>
          <p:spPr bwMode="auto">
            <a:xfrm rot="5400000">
              <a:off x="4545012" y="4610884"/>
              <a:ext cx="231775" cy="177800"/>
            </a:xfrm>
            <a:prstGeom prst="triangle">
              <a:avLst>
                <a:gd name="adj" fmla="val 50000"/>
              </a:avLst>
            </a:prstGeom>
            <a:noFill/>
            <a:ln w="19050">
              <a:solidFill>
                <a:schemeClr val="bg1">
                  <a:lumMod val="5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rot="10800000" vert="eaVert" wrap="none" anchor="ctr"/>
            <a:lstStyle/>
            <a:p>
              <a:endParaRPr lang="en-US" sz="2400">
                <a:latin typeface="Arial" charset="0"/>
              </a:endParaRPr>
            </a:p>
          </p:txBody>
        </p:sp>
        <p:sp>
          <p:nvSpPr>
            <p:cNvPr id="69" name="AutoShape 123"/>
            <p:cNvSpPr>
              <a:spLocks noChangeArrowheads="1"/>
            </p:cNvSpPr>
            <p:nvPr/>
          </p:nvSpPr>
          <p:spPr bwMode="auto">
            <a:xfrm rot="5400000">
              <a:off x="4545012" y="4341009"/>
              <a:ext cx="231775" cy="177800"/>
            </a:xfrm>
            <a:prstGeom prst="triangle">
              <a:avLst>
                <a:gd name="adj" fmla="val 50000"/>
              </a:avLst>
            </a:prstGeom>
            <a:noFill/>
            <a:ln w="19050">
              <a:solidFill>
                <a:schemeClr val="bg1">
                  <a:lumMod val="5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rot="10800000" vert="eaVert" wrap="none" anchor="ctr"/>
            <a:lstStyle/>
            <a:p>
              <a:endParaRPr lang="en-US" sz="2400">
                <a:latin typeface="Arial" charset="0"/>
              </a:endParaRPr>
            </a:p>
          </p:txBody>
        </p:sp>
        <p:sp>
          <p:nvSpPr>
            <p:cNvPr id="112" name="AutoShape 124"/>
            <p:cNvSpPr>
              <a:spLocks noChangeArrowheads="1"/>
            </p:cNvSpPr>
            <p:nvPr/>
          </p:nvSpPr>
          <p:spPr bwMode="auto">
            <a:xfrm rot="5400000">
              <a:off x="4544218" y="4071134"/>
              <a:ext cx="233363" cy="177800"/>
            </a:xfrm>
            <a:prstGeom prst="triangle">
              <a:avLst>
                <a:gd name="adj" fmla="val 50000"/>
              </a:avLst>
            </a:prstGeom>
            <a:noFill/>
            <a:ln w="19050">
              <a:solidFill>
                <a:schemeClr val="bg1">
                  <a:lumMod val="5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rot="10800000" vert="eaVert" wrap="none" anchor="ctr"/>
            <a:lstStyle/>
            <a:p>
              <a:endParaRPr lang="en-US" sz="2400">
                <a:latin typeface="Arial" charset="0"/>
              </a:endParaRPr>
            </a:p>
          </p:txBody>
        </p:sp>
        <p:cxnSp>
          <p:nvCxnSpPr>
            <p:cNvPr id="113" name="Straight Connector 112"/>
            <p:cNvCxnSpPr/>
            <p:nvPr/>
          </p:nvCxnSpPr>
          <p:spPr>
            <a:xfrm flipV="1">
              <a:off x="4735702" y="4698990"/>
              <a:ext cx="360000" cy="795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/>
            <p:cNvCxnSpPr/>
            <p:nvPr/>
          </p:nvCxnSpPr>
          <p:spPr>
            <a:xfrm flipV="1">
              <a:off x="4735702" y="4429114"/>
              <a:ext cx="360000" cy="795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/>
            <p:nvPr/>
          </p:nvCxnSpPr>
          <p:spPr>
            <a:xfrm flipV="1">
              <a:off x="4735702" y="4159361"/>
              <a:ext cx="360000" cy="795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/>
            <p:nvPr/>
          </p:nvCxnSpPr>
          <p:spPr>
            <a:xfrm flipV="1">
              <a:off x="4735702" y="3889607"/>
              <a:ext cx="360000" cy="795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/>
            <p:cNvCxnSpPr/>
            <p:nvPr/>
          </p:nvCxnSpPr>
          <p:spPr>
            <a:xfrm flipV="1">
              <a:off x="4735702" y="3619853"/>
              <a:ext cx="360000" cy="795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/>
            <p:nvPr/>
          </p:nvCxnSpPr>
          <p:spPr>
            <a:xfrm flipV="1">
              <a:off x="4735702" y="3350099"/>
              <a:ext cx="360000" cy="795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/>
            <p:nvPr/>
          </p:nvCxnSpPr>
          <p:spPr>
            <a:xfrm flipV="1">
              <a:off x="4735702" y="3080345"/>
              <a:ext cx="360000" cy="795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/>
            <p:nvPr/>
          </p:nvCxnSpPr>
          <p:spPr>
            <a:xfrm flipV="1">
              <a:off x="4735702" y="2810591"/>
              <a:ext cx="360000" cy="795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90" t="25523" r="12658" b="19180"/>
          <a:stretch/>
        </p:blipFill>
        <p:spPr>
          <a:xfrm>
            <a:off x="7361947" y="1184950"/>
            <a:ext cx="2611605" cy="2161231"/>
          </a:xfrm>
          <a:prstGeom prst="rect">
            <a:avLst/>
          </a:prstGeom>
        </p:spPr>
      </p:pic>
      <p:pic>
        <p:nvPicPr>
          <p:cNvPr id="34" name="Picture 7" descr="C:\Users\sm12\Dropbox\Grant applications\EPSRC\INTERVIEW\figures\thigh_lowhi_separate_3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4112" y="3884162"/>
            <a:ext cx="2700000" cy="147674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5" name="Group 34"/>
          <p:cNvGrpSpPr/>
          <p:nvPr/>
        </p:nvGrpSpPr>
        <p:grpSpPr>
          <a:xfrm>
            <a:off x="1797554" y="3952490"/>
            <a:ext cx="2592288" cy="1425187"/>
            <a:chOff x="579758" y="3354080"/>
            <a:chExt cx="2592288" cy="1425187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36" name="Rounded Rectangle 35"/>
            <p:cNvSpPr/>
            <p:nvPr/>
          </p:nvSpPr>
          <p:spPr>
            <a:xfrm>
              <a:off x="611560" y="3354080"/>
              <a:ext cx="2478031" cy="1425187"/>
            </a:xfrm>
            <a:prstGeom prst="roundRect">
              <a:avLst/>
            </a:prstGeom>
            <a:solidFill>
              <a:srgbClr val="A3A3E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579758" y="3442781"/>
              <a:ext cx="2592288" cy="11541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latin typeface="Arial" charset="0"/>
                  <a:ea typeface="Arial" charset="0"/>
                  <a:cs typeface="Arial" charset="0"/>
                </a:rPr>
                <a:t>Subject-Specific </a:t>
              </a:r>
            </a:p>
            <a:p>
              <a:pPr algn="ctr"/>
              <a:r>
                <a:rPr lang="en-GB" dirty="0">
                  <a:latin typeface="Arial" charset="0"/>
                  <a:ea typeface="Arial" charset="0"/>
                  <a:cs typeface="Arial" charset="0"/>
                </a:rPr>
                <a:t>Signal Model </a:t>
              </a:r>
            </a:p>
            <a:p>
              <a:pPr algn="ctr">
                <a:spcBef>
                  <a:spcPts val="600"/>
                </a:spcBef>
              </a:pPr>
              <a:r>
                <a:rPr lang="en-GB" sz="1400" dirty="0">
                  <a:latin typeface="Arial" charset="0"/>
                  <a:ea typeface="Arial" charset="0"/>
                  <a:cs typeface="Arial" charset="0"/>
                </a:rPr>
                <a:t>(measured B</a:t>
              </a:r>
              <a:r>
                <a:rPr lang="en-GB" sz="1400" baseline="-25000" dirty="0">
                  <a:latin typeface="Arial" charset="0"/>
                  <a:ea typeface="Arial" charset="0"/>
                  <a:cs typeface="Arial" charset="0"/>
                </a:rPr>
                <a:t>1</a:t>
              </a:r>
              <a:r>
                <a:rPr lang="en-GB" sz="1400" dirty="0">
                  <a:latin typeface="Arial" charset="0"/>
                  <a:ea typeface="Arial" charset="0"/>
                  <a:cs typeface="Arial" charset="0"/>
                </a:rPr>
                <a:t> maps &amp; sequence properties)</a:t>
              </a: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5035201" y="4275436"/>
            <a:ext cx="1623767" cy="779295"/>
            <a:chOff x="3305205" y="4403659"/>
            <a:chExt cx="1623767" cy="779295"/>
          </a:xfrm>
          <a:solidFill>
            <a:srgbClr val="F8930C"/>
          </a:solidFill>
        </p:grpSpPr>
        <p:sp>
          <p:nvSpPr>
            <p:cNvPr id="39" name="Rounded Rectangle 38"/>
            <p:cNvSpPr/>
            <p:nvPr/>
          </p:nvSpPr>
          <p:spPr>
            <a:xfrm>
              <a:off x="3407218" y="4403659"/>
              <a:ext cx="1409246" cy="77929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3305205" y="4465003"/>
              <a:ext cx="162376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>
                  <a:latin typeface="Arial" charset="0"/>
                  <a:ea typeface="Arial" charset="0"/>
                  <a:cs typeface="Arial" charset="0"/>
                </a:rPr>
                <a:t>Numerical Optimization</a:t>
              </a:r>
              <a:endParaRPr lang="en-GB" dirty="0">
                <a:latin typeface="Arial" charset="0"/>
                <a:ea typeface="Arial" charset="0"/>
                <a:cs typeface="Arial" charset="0"/>
              </a:endParaRPr>
            </a:p>
          </p:txBody>
        </p:sp>
      </p:grpSp>
      <p:sp>
        <p:nvSpPr>
          <p:cNvPr id="41" name="Left-Right Arrow 40"/>
          <p:cNvSpPr/>
          <p:nvPr/>
        </p:nvSpPr>
        <p:spPr>
          <a:xfrm>
            <a:off x="4372201" y="4435005"/>
            <a:ext cx="726704" cy="440125"/>
          </a:xfrm>
          <a:prstGeom prst="leftRightArrow">
            <a:avLst>
              <a:gd name="adj1" fmla="val 47107"/>
              <a:gd name="adj2" fmla="val 48358"/>
            </a:avLst>
          </a:prstGeom>
          <a:solidFill>
            <a:srgbClr val="F893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43" name="Picture 3" descr="C:\Users\sm12\Dropbox\Grant applications\EPSRC\INTERVIEW\figures\pulse_seq_diag_3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6801" y="1112984"/>
            <a:ext cx="4285083" cy="26784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Content Placeholder 80"/>
          <p:cNvSpPr>
            <a:spLocks noGrp="1"/>
          </p:cNvSpPr>
          <p:nvPr>
            <p:ph idx="1"/>
          </p:nvPr>
        </p:nvSpPr>
        <p:spPr>
          <a:xfrm>
            <a:off x="1920797" y="5606877"/>
            <a:ext cx="8052755" cy="850154"/>
          </a:xfrm>
        </p:spPr>
        <p:txBody>
          <a:bodyPr>
            <a:noAutofit/>
          </a:bodyPr>
          <a:lstStyle/>
          <a:p>
            <a:r>
              <a:rPr lang="en-GB" sz="1800" dirty="0"/>
              <a:t>Dynamically control RF on intermediate timescale to control </a:t>
            </a:r>
            <a:r>
              <a:rPr lang="en-GB" sz="1800" i="1" dirty="0"/>
              <a:t>signal</a:t>
            </a:r>
            <a:r>
              <a:rPr lang="en-GB" sz="1800" dirty="0"/>
              <a:t> evolution</a:t>
            </a:r>
            <a:endParaRPr lang="en-GB" sz="1800" b="1" dirty="0"/>
          </a:p>
        </p:txBody>
      </p:sp>
      <p:sp>
        <p:nvSpPr>
          <p:cNvPr id="42" name="Left-Right Arrow 41"/>
          <p:cNvSpPr/>
          <p:nvPr/>
        </p:nvSpPr>
        <p:spPr>
          <a:xfrm rot="5400000">
            <a:off x="5398460" y="3586220"/>
            <a:ext cx="877043" cy="440125"/>
          </a:xfrm>
          <a:prstGeom prst="leftRightArrow">
            <a:avLst>
              <a:gd name="adj1" fmla="val 47107"/>
              <a:gd name="adj2" fmla="val 48358"/>
            </a:avLst>
          </a:prstGeom>
          <a:solidFill>
            <a:srgbClr val="F893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45" name="Picture 44" descr="thigh_prediction.png"/>
          <p:cNvPicPr>
            <a:picLocks noChangeAspect="1"/>
          </p:cNvPicPr>
          <p:nvPr/>
        </p:nvPicPr>
        <p:blipFill rotWithShape="1"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755"/>
          <a:stretch/>
        </p:blipFill>
        <p:spPr bwMode="auto">
          <a:xfrm>
            <a:off x="4454657" y="3921189"/>
            <a:ext cx="2572887" cy="12967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" name="Rectangle 22"/>
          <p:cNvSpPr txBox="1">
            <a:spLocks/>
          </p:cNvSpPr>
          <p:nvPr/>
        </p:nvSpPr>
        <p:spPr bwMode="auto">
          <a:xfrm>
            <a:off x="6919912" y="6163815"/>
            <a:ext cx="3786163" cy="321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  <a:defRPr/>
            </a:pPr>
            <a:r>
              <a:rPr lang="en-GB" sz="1600" kern="0" dirty="0">
                <a:latin typeface="Calibri" panose="020F0502020204030204" pitchFamily="34" charset="0"/>
                <a:ea typeface="Arial" charset="0"/>
                <a:cs typeface="Arial" charset="0"/>
              </a:rPr>
              <a:t>Malik et al, MRM 2012 68(5):1481</a:t>
            </a:r>
          </a:p>
        </p:txBody>
      </p:sp>
      <p:sp>
        <p:nvSpPr>
          <p:cNvPr id="47" name="TextBox 46"/>
          <p:cNvSpPr txBox="1"/>
          <p:nvPr/>
        </p:nvSpPr>
        <p:spPr>
          <a:xfrm rot="16200000">
            <a:off x="1118563" y="2029638"/>
            <a:ext cx="16561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i="1" dirty="0">
                <a:latin typeface="Calibri" charset="0"/>
                <a:ea typeface="Calibri" charset="0"/>
                <a:cs typeface="Calibri" charset="0"/>
                <a:sym typeface="Symbol"/>
              </a:rPr>
              <a:t>Parallel TX channels</a:t>
            </a:r>
            <a:endParaRPr lang="en-GB" sz="1400" i="1" dirty="0"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754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4" grpId="0" build="p"/>
      <p:bldP spid="42" grpId="0" animBg="1"/>
      <p:bldP spid="4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AE7C31-A4EB-CE86-325C-01F50B6F7F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excitation to signal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FA6BF4-859D-D24C-273E-1230C6D816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i="1" dirty="0"/>
              <a:t>Spatially resolved</a:t>
            </a:r>
            <a:r>
              <a:rPr lang="en-US" dirty="0"/>
              <a:t> EPG</a:t>
            </a:r>
          </a:p>
          <a:p>
            <a:endParaRPr lang="en-US" i="1" dirty="0"/>
          </a:p>
          <a:p>
            <a:endParaRPr lang="en-US" i="1" dirty="0"/>
          </a:p>
          <a:p>
            <a:endParaRPr lang="en-US" i="1" dirty="0"/>
          </a:p>
          <a:p>
            <a:endParaRPr lang="en-US" i="1" dirty="0"/>
          </a:p>
          <a:p>
            <a:endParaRPr lang="en-US" i="1" dirty="0"/>
          </a:p>
          <a:p>
            <a:endParaRPr lang="en-GB" altLang="en-US" dirty="0">
              <a:cs typeface="ＭＳ Ｐゴシック" panose="020B0600070205080204" pitchFamily="34" charset="-128"/>
            </a:endParaRPr>
          </a:p>
          <a:p>
            <a:r>
              <a:rPr lang="en-GB" altLang="en-US" dirty="0">
                <a:cs typeface="ＭＳ Ｐゴシック" panose="020B0600070205080204" pitchFamily="34" charset="-128"/>
              </a:rPr>
              <a:t>Classical non-linear optimization</a:t>
            </a:r>
            <a:endParaRPr lang="en-US" sz="3200" i="1" dirty="0"/>
          </a:p>
          <a:p>
            <a:pPr marL="0" indent="0">
              <a:buNone/>
            </a:pPr>
            <a:endParaRPr lang="en-US" i="1" dirty="0"/>
          </a:p>
          <a:p>
            <a:pPr marL="0" lvl="1" indent="0">
              <a:buNone/>
            </a:pPr>
            <a:endParaRPr lang="en-GB" altLang="en-US" sz="600" dirty="0">
              <a:cs typeface="ＭＳ Ｐゴシック" panose="020B0600070205080204" pitchFamily="34" charset="-128"/>
            </a:endParaRPr>
          </a:p>
          <a:p>
            <a:pPr marL="0" lvl="1" indent="0">
              <a:buNone/>
            </a:pPr>
            <a:endParaRPr lang="en-GB" altLang="en-US" sz="600" dirty="0">
              <a:cs typeface="ＭＳ Ｐゴシック" panose="020B0600070205080204" pitchFamily="34" charset="-128"/>
            </a:endParaRPr>
          </a:p>
          <a:p>
            <a:pPr marL="0" lvl="1" indent="0">
              <a:buNone/>
            </a:pPr>
            <a:endParaRPr lang="en-GB" altLang="en-US" sz="600" dirty="0">
              <a:cs typeface="ＭＳ Ｐゴシック" panose="020B0600070205080204" pitchFamily="34" charset="-128"/>
            </a:endParaRPr>
          </a:p>
          <a:p>
            <a:pPr marL="0" lvl="1" indent="0">
              <a:buNone/>
            </a:pPr>
            <a:endParaRPr lang="en-GB" altLang="en-US" sz="600" dirty="0">
              <a:cs typeface="ＭＳ Ｐゴシック" panose="020B0600070205080204" pitchFamily="34" charset="-128"/>
            </a:endParaRPr>
          </a:p>
          <a:p>
            <a:pPr marL="0" lvl="1" indent="0">
              <a:buNone/>
            </a:pPr>
            <a:endParaRPr lang="en-GB" altLang="en-US" sz="600" dirty="0">
              <a:cs typeface="ＭＳ Ｐゴシック" panose="020B0600070205080204" pitchFamily="34" charset="-128"/>
            </a:endParaRPr>
          </a:p>
          <a:p>
            <a:pPr marL="0" lvl="1" indent="0">
              <a:buNone/>
            </a:pPr>
            <a:endParaRPr lang="en-GB" altLang="en-US" sz="600" dirty="0">
              <a:cs typeface="ＭＳ Ｐゴシック" panose="020B0600070205080204" pitchFamily="34" charset="-128"/>
            </a:endParaRPr>
          </a:p>
          <a:p>
            <a:pPr marL="0" lvl="1" indent="0">
              <a:buNone/>
            </a:pPr>
            <a:endParaRPr lang="en-GB" altLang="en-US" sz="600" dirty="0">
              <a:cs typeface="ＭＳ Ｐゴシック" panose="020B0600070205080204" pitchFamily="34" charset="-128"/>
            </a:endParaRPr>
          </a:p>
          <a:p>
            <a:pPr marL="0" lvl="1" indent="0">
              <a:buNone/>
            </a:pPr>
            <a:endParaRPr lang="en-GB" altLang="en-US" sz="600" dirty="0">
              <a:cs typeface="ＭＳ Ｐゴシック" panose="020B0600070205080204" pitchFamily="34" charset="-128"/>
            </a:endParaRPr>
          </a:p>
          <a:p>
            <a:pPr marL="0" lvl="1" indent="0">
              <a:buNone/>
            </a:pPr>
            <a:endParaRPr lang="en-GB" altLang="en-US" sz="600" dirty="0">
              <a:cs typeface="ＭＳ Ｐゴシック" panose="020B0600070205080204" pitchFamily="34" charset="-128"/>
            </a:endParaRPr>
          </a:p>
          <a:p>
            <a:pPr marL="0" lvl="1" indent="0">
              <a:buNone/>
            </a:pPr>
            <a:endParaRPr lang="en-GB" altLang="en-US" sz="600" dirty="0">
              <a:cs typeface="ＭＳ Ｐゴシック" panose="020B0600070205080204" pitchFamily="34" charset="-128"/>
            </a:endParaRPr>
          </a:p>
          <a:p>
            <a:pPr marL="0" lvl="1" indent="0">
              <a:buNone/>
            </a:pPr>
            <a:endParaRPr lang="en-GB" altLang="en-US" sz="600" dirty="0">
              <a:cs typeface="ＭＳ Ｐゴシック" panose="020B0600070205080204" pitchFamily="34" charset="-128"/>
            </a:endParaRPr>
          </a:p>
          <a:p>
            <a:pPr marL="0" lvl="1" indent="0">
              <a:buNone/>
            </a:pPr>
            <a:endParaRPr lang="en-GB" altLang="en-US" sz="600" dirty="0">
              <a:cs typeface="ＭＳ Ｐゴシック" panose="020B0600070205080204" pitchFamily="34" charset="-128"/>
            </a:endParaRPr>
          </a:p>
          <a:p>
            <a:pPr marL="0" lvl="1" indent="0">
              <a:buNone/>
            </a:pPr>
            <a:endParaRPr lang="en-GB" altLang="en-US" sz="600" dirty="0">
              <a:cs typeface="ＭＳ Ｐゴシック" panose="020B0600070205080204" pitchFamily="34" charset="-128"/>
            </a:endParaRPr>
          </a:p>
          <a:p>
            <a:endParaRPr lang="en-GB" altLang="en-US" sz="800" b="1" i="1" dirty="0">
              <a:ea typeface="ＭＳ Ｐゴシック" panose="020B0600070205080204" pitchFamily="34" charset="-128"/>
              <a:cs typeface="ＭＳ Ｐゴシック" panose="020B0600070205080204" pitchFamily="34" charset="-128"/>
            </a:endParaRPr>
          </a:p>
          <a:p>
            <a:r>
              <a:rPr lang="en-GB" altLang="en-US" b="1" i="1" dirty="0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A</a:t>
            </a:r>
            <a:r>
              <a:rPr lang="en-GB" altLang="en-US" dirty="0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 is a matrix of all flip angles across all channels, therefore contains all possible FSE variants</a:t>
            </a:r>
            <a:r>
              <a:rPr lang="en-GB" altLang="en-US" baseline="30000" dirty="0">
                <a:ea typeface="ＭＳ Ｐゴシック" panose="020B0600070205080204" pitchFamily="34" charset="-128"/>
                <a:cs typeface="ＭＳ Ｐゴシック" panose="020B0600070205080204" pitchFamily="34" charset="-128"/>
              </a:rPr>
              <a:t>1-4</a:t>
            </a:r>
            <a:endParaRPr lang="en-GB" altLang="en-US" dirty="0">
              <a:ea typeface="ＭＳ Ｐゴシック" panose="020B0600070205080204" pitchFamily="34" charset="-128"/>
              <a:cs typeface="ＭＳ Ｐゴシック" panose="020B0600070205080204" pitchFamily="34" charset="-128"/>
            </a:endParaRPr>
          </a:p>
          <a:p>
            <a:pPr marL="1011664" lvl="3" indent="-285750"/>
            <a:r>
              <a:rPr lang="en-GB" altLang="en-US" sz="1800" dirty="0">
                <a:cs typeface="ＭＳ Ｐゴシック" panose="020B0600070205080204" pitchFamily="34" charset="-128"/>
              </a:rPr>
              <a:t>Find local solutions =&gt; start point important</a:t>
            </a:r>
          </a:p>
        </p:txBody>
      </p:sp>
      <p:pic>
        <p:nvPicPr>
          <p:cNvPr id="4" name="Picture 25" descr="EPG3D">
            <a:extLst>
              <a:ext uri="{FF2B5EF4-FFF2-40B4-BE49-F238E27FC236}">
                <a16:creationId xmlns:a16="http://schemas.microsoft.com/office/drawing/2014/main" id="{C9C8DDF9-1BEA-122F-428F-59D9918BEA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7" t="2167" r="50916" b="71245"/>
          <a:stretch>
            <a:fillRect/>
          </a:stretch>
        </p:blipFill>
        <p:spPr bwMode="auto">
          <a:xfrm>
            <a:off x="3399741" y="1071450"/>
            <a:ext cx="2376488" cy="177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7" descr="epg3d">
            <a:extLst>
              <a:ext uri="{FF2B5EF4-FFF2-40B4-BE49-F238E27FC236}">
                <a16:creationId xmlns:a16="http://schemas.microsoft.com/office/drawing/2014/main" id="{32A94889-ED15-2BA4-1826-6E36CA61DF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11"/>
          <a:stretch>
            <a:fillRect/>
          </a:stretch>
        </p:blipFill>
        <p:spPr bwMode="auto">
          <a:xfrm>
            <a:off x="6766829" y="985725"/>
            <a:ext cx="3617912" cy="222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28">
            <a:extLst>
              <a:ext uri="{FF2B5EF4-FFF2-40B4-BE49-F238E27FC236}">
                <a16:creationId xmlns:a16="http://schemas.microsoft.com/office/drawing/2014/main" id="{42749404-FC57-B8F1-2B6F-0A60C9E202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2116" y="2863738"/>
            <a:ext cx="25209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ヒラギノ角ゴ Pro W3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ヒラギノ角ゴ Pro W3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ヒラギノ角ゴ Pro W3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ヒラギノ角ゴ Pro W3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ヒラギノ角ゴ Pro W3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ヒラギノ角ゴ Pro W3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ヒラギノ角ゴ Pro W3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ヒラギノ角ゴ Pro W3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ヒラギノ角ゴ Pro W3" charset="-128"/>
              </a:defRPr>
            </a:lvl9pPr>
          </a:lstStyle>
          <a:p>
            <a:pPr eaLnBrk="1" hangingPunct="1"/>
            <a:r>
              <a:rPr lang="en-GB" altLang="en-US" sz="1800" i="1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r>
              <a:rPr lang="en-GB" altLang="en-US" sz="1800">
                <a:latin typeface="Arial" panose="020B0604020202020204" pitchFamily="34" charset="0"/>
                <a:cs typeface="Arial" panose="020B0604020202020204" pitchFamily="34" charset="0"/>
              </a:rPr>
              <a:t>({</a:t>
            </a:r>
            <a:r>
              <a:rPr lang="el-GR" altLang="en-US" sz="1800">
                <a:latin typeface="Arial" panose="020B0604020202020204" pitchFamily="34" charset="0"/>
                <a:cs typeface="Arial" panose="020B0604020202020204" pitchFamily="34" charset="0"/>
              </a:rPr>
              <a:t>α</a:t>
            </a:r>
            <a:r>
              <a:rPr lang="en-GB" altLang="en-US" sz="1800" baseline="-2500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r>
              <a:rPr lang="en-GB" altLang="en-US" sz="180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el-GR" altLang="en-US" sz="1800">
                <a:latin typeface="Arial" panose="020B0604020202020204" pitchFamily="34" charset="0"/>
                <a:cs typeface="Arial" panose="020B0604020202020204" pitchFamily="34" charset="0"/>
              </a:rPr>
              <a:t>α</a:t>
            </a:r>
            <a:r>
              <a:rPr lang="en-GB" altLang="en-US" sz="1800" baseline="-2500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GB" altLang="en-US" sz="180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el-GR" altLang="en-US" sz="1800">
                <a:latin typeface="Arial" panose="020B0604020202020204" pitchFamily="34" charset="0"/>
                <a:cs typeface="Arial" panose="020B0604020202020204" pitchFamily="34" charset="0"/>
              </a:rPr>
              <a:t>α</a:t>
            </a:r>
            <a:r>
              <a:rPr lang="en-GB" altLang="en-US" sz="1800" baseline="-2500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GB" altLang="en-US" sz="1800">
                <a:latin typeface="Arial" panose="020B0604020202020204" pitchFamily="34" charset="0"/>
                <a:cs typeface="Arial" panose="020B0604020202020204" pitchFamily="34" charset="0"/>
              </a:rPr>
              <a:t>,… </a:t>
            </a:r>
            <a:r>
              <a:rPr lang="el-GR" altLang="en-US" sz="1800">
                <a:latin typeface="Arial" panose="020B0604020202020204" pitchFamily="34" charset="0"/>
                <a:cs typeface="Arial" panose="020B0604020202020204" pitchFamily="34" charset="0"/>
              </a:rPr>
              <a:t>α</a:t>
            </a:r>
            <a:r>
              <a:rPr lang="en-GB" altLang="en-US" sz="1800" baseline="-2500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GB" altLang="en-US" sz="1800">
                <a:latin typeface="Arial" panose="020B0604020202020204" pitchFamily="34" charset="0"/>
                <a:cs typeface="Arial" panose="020B0604020202020204" pitchFamily="34" charset="0"/>
              </a:rPr>
              <a:t>},T</a:t>
            </a:r>
            <a:r>
              <a:rPr lang="en-GB" altLang="en-US" sz="1800" baseline="-2500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GB" altLang="en-US" sz="1800">
                <a:latin typeface="Arial" panose="020B0604020202020204" pitchFamily="34" charset="0"/>
                <a:cs typeface="Arial" panose="020B0604020202020204" pitchFamily="34" charset="0"/>
              </a:rPr>
              <a:t>,T</a:t>
            </a:r>
            <a:r>
              <a:rPr lang="en-GB" altLang="en-US" sz="1800" baseline="-2500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GB" altLang="en-US" sz="180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altLang="en-US" sz="1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29">
            <a:extLst>
              <a:ext uri="{FF2B5EF4-FFF2-40B4-BE49-F238E27FC236}">
                <a16:creationId xmlns:a16="http://schemas.microsoft.com/office/drawing/2014/main" id="{2784AED6-FB3C-C21E-18E9-1C5281C1E2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25529" y="2866913"/>
            <a:ext cx="398303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ヒラギノ角ゴ Pro W3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ヒラギノ角ゴ Pro W3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ヒラギノ角ゴ Pro W3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ヒラギノ角ゴ Pro W3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ヒラギノ角ゴ Pro W3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ヒラギノ角ゴ Pro W3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ヒラギノ角ゴ Pro W3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ヒラギノ角ゴ Pro W3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ヒラギノ角ゴ Pro W3" charset="-128"/>
              </a:defRPr>
            </a:lvl9pPr>
          </a:lstStyle>
          <a:p>
            <a:pPr eaLnBrk="1" hangingPunct="1"/>
            <a:r>
              <a:rPr lang="en-GB" altLang="en-US" sz="1800" i="1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r>
              <a:rPr lang="en-GB" altLang="en-US" sz="1800">
                <a:latin typeface="Arial" panose="020B0604020202020204" pitchFamily="34" charset="0"/>
                <a:cs typeface="Arial" panose="020B0604020202020204" pitchFamily="34" charset="0"/>
              </a:rPr>
              <a:t>({</a:t>
            </a:r>
            <a:r>
              <a:rPr lang="el-GR" altLang="en-US" sz="1800">
                <a:latin typeface="Arial" panose="020B0604020202020204" pitchFamily="34" charset="0"/>
                <a:cs typeface="Arial" panose="020B0604020202020204" pitchFamily="34" charset="0"/>
              </a:rPr>
              <a:t>α</a:t>
            </a:r>
            <a:r>
              <a:rPr lang="en-GB" altLang="en-US" sz="1800" baseline="-2500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r>
              <a:rPr lang="en-GB" altLang="en-US" sz="180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GB" altLang="en-US" sz="1800" b="1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lang="en-GB" altLang="en-US" sz="1800">
                <a:latin typeface="Arial" panose="020B0604020202020204" pitchFamily="34" charset="0"/>
                <a:cs typeface="Arial" panose="020B0604020202020204" pitchFamily="34" charset="0"/>
              </a:rPr>
              <a:t>),</a:t>
            </a:r>
            <a:r>
              <a:rPr lang="el-GR" altLang="en-US" sz="1800">
                <a:latin typeface="Arial" panose="020B0604020202020204" pitchFamily="34" charset="0"/>
                <a:cs typeface="Arial" panose="020B0604020202020204" pitchFamily="34" charset="0"/>
              </a:rPr>
              <a:t>α</a:t>
            </a:r>
            <a:r>
              <a:rPr lang="en-GB" altLang="en-US" sz="1800" baseline="-2500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GB" altLang="en-US" sz="180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GB" altLang="en-US" sz="1800" b="1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lang="en-GB" altLang="en-US" sz="1800">
                <a:latin typeface="Arial" panose="020B0604020202020204" pitchFamily="34" charset="0"/>
                <a:cs typeface="Arial" panose="020B0604020202020204" pitchFamily="34" charset="0"/>
              </a:rPr>
              <a:t>),</a:t>
            </a:r>
            <a:r>
              <a:rPr lang="el-GR" altLang="en-US" sz="1800">
                <a:latin typeface="Arial" panose="020B0604020202020204" pitchFamily="34" charset="0"/>
                <a:cs typeface="Arial" panose="020B0604020202020204" pitchFamily="34" charset="0"/>
              </a:rPr>
              <a:t>α</a:t>
            </a:r>
            <a:r>
              <a:rPr lang="en-GB" altLang="en-US" sz="1800" baseline="-2500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GB" altLang="en-US" sz="180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GB" altLang="en-US" sz="1800" b="1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lang="en-GB" altLang="en-US" sz="1800">
                <a:latin typeface="Arial" panose="020B0604020202020204" pitchFamily="34" charset="0"/>
                <a:cs typeface="Arial" panose="020B0604020202020204" pitchFamily="34" charset="0"/>
              </a:rPr>
              <a:t>),… </a:t>
            </a:r>
            <a:r>
              <a:rPr lang="el-GR" altLang="en-US" sz="1800">
                <a:latin typeface="Arial" panose="020B0604020202020204" pitchFamily="34" charset="0"/>
                <a:cs typeface="Arial" panose="020B0604020202020204" pitchFamily="34" charset="0"/>
              </a:rPr>
              <a:t>α</a:t>
            </a:r>
            <a:r>
              <a:rPr lang="en-GB" altLang="en-US" sz="1800" baseline="-2500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GB" altLang="en-US" sz="180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GB" altLang="en-US" sz="1800" b="1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lang="en-GB" altLang="en-US" sz="1800">
                <a:latin typeface="Arial" panose="020B0604020202020204" pitchFamily="34" charset="0"/>
                <a:cs typeface="Arial" panose="020B0604020202020204" pitchFamily="34" charset="0"/>
              </a:rPr>
              <a:t>)},T</a:t>
            </a:r>
            <a:r>
              <a:rPr lang="en-GB" altLang="en-US" sz="1800" baseline="-2500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GB" altLang="en-US" sz="180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GB" altLang="en-US" sz="1800" b="1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lang="en-GB" altLang="en-US" sz="1800">
                <a:latin typeface="Arial" panose="020B0604020202020204" pitchFamily="34" charset="0"/>
                <a:cs typeface="Arial" panose="020B0604020202020204" pitchFamily="34" charset="0"/>
              </a:rPr>
              <a:t>),T</a:t>
            </a:r>
            <a:r>
              <a:rPr lang="en-GB" altLang="en-US" sz="1800" baseline="-2500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GB" altLang="en-US" sz="180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GB" altLang="en-US" sz="1800" b="1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lang="en-GB" altLang="en-US" sz="1800">
                <a:latin typeface="Arial" panose="020B0604020202020204" pitchFamily="34" charset="0"/>
                <a:cs typeface="Arial" panose="020B0604020202020204" pitchFamily="34" charset="0"/>
              </a:rPr>
              <a:t>))</a:t>
            </a:r>
            <a:endParaRPr lang="en-US" altLang="en-US" sz="1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 Box 68">
            <a:extLst>
              <a:ext uri="{FF2B5EF4-FFF2-40B4-BE49-F238E27FC236}">
                <a16:creationId xmlns:a16="http://schemas.microsoft.com/office/drawing/2014/main" id="{50120EA0-6C05-B99D-674A-B5501D32F1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52254" y="4857185"/>
            <a:ext cx="2374900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ヒラギノ角ゴ Pro W3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ヒラギノ角ゴ Pro W3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ヒラギノ角ゴ Pro W3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ヒラギノ角ゴ Pro W3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ヒラギノ角ゴ Pro W3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ヒラギノ角ゴ Pro W3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ヒラギノ角ゴ Pro W3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ヒラギノ角ゴ Pro W3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ヒラギノ角ゴ Pro W3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GB" altLang="en-US" sz="1400">
                <a:solidFill>
                  <a:srgbClr val="0000CC"/>
                </a:solidFill>
                <a:latin typeface="Verdana" panose="020B0604030504040204" pitchFamily="34" charset="0"/>
              </a:rPr>
              <a:t>Target signal (for each echo &amp; voxel)</a:t>
            </a:r>
            <a:endParaRPr lang="en-US" altLang="en-US" sz="1400">
              <a:solidFill>
                <a:srgbClr val="0000CC"/>
              </a:solidFill>
              <a:latin typeface="Verdana" panose="020B0604030504040204" pitchFamily="34" charset="0"/>
            </a:endParaRPr>
          </a:p>
        </p:txBody>
      </p:sp>
      <p:sp>
        <p:nvSpPr>
          <p:cNvPr id="13" name="Text Box 69">
            <a:extLst>
              <a:ext uri="{FF2B5EF4-FFF2-40B4-BE49-F238E27FC236}">
                <a16:creationId xmlns:a16="http://schemas.microsoft.com/office/drawing/2014/main" id="{C9301A05-F03C-C000-68F6-ED3A5443E2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3916" y="4669860"/>
            <a:ext cx="2374900" cy="560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ヒラギノ角ゴ Pro W3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ヒラギノ角ゴ Pro W3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ヒラギノ角ゴ Pro W3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ヒラギノ角ゴ Pro W3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ヒラギノ角ゴ Pro W3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ヒラギノ角ゴ Pro W3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ヒラギノ角ゴ Pro W3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ヒラギノ角ゴ Pro W3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ヒラギノ角ゴ Pro W3" charset="-128"/>
              </a:defRPr>
            </a:lvl9pPr>
          </a:lstStyle>
          <a:p>
            <a:pPr algn="ctr">
              <a:spcBef>
                <a:spcPct val="20000"/>
              </a:spcBef>
            </a:pPr>
            <a:r>
              <a:rPr lang="en-GB" altLang="en-US" sz="1400">
                <a:solidFill>
                  <a:srgbClr val="0000CC"/>
                </a:solidFill>
                <a:latin typeface="Verdana" panose="020B0604030504040204" pitchFamily="34" charset="0"/>
              </a:rPr>
              <a:t>SR-EPG prediction</a:t>
            </a:r>
          </a:p>
          <a:p>
            <a:pPr algn="ctr">
              <a:spcBef>
                <a:spcPct val="20000"/>
              </a:spcBef>
            </a:pPr>
            <a:r>
              <a:rPr lang="en-GB" altLang="en-US" sz="1400" b="1">
                <a:solidFill>
                  <a:srgbClr val="0000CC"/>
                </a:solidFill>
                <a:latin typeface="Verdana" panose="020B0604030504040204" pitchFamily="34" charset="0"/>
              </a:rPr>
              <a:t>S</a:t>
            </a:r>
            <a:r>
              <a:rPr lang="en-GB" altLang="en-US" sz="1400">
                <a:solidFill>
                  <a:srgbClr val="0000CC"/>
                </a:solidFill>
                <a:latin typeface="Verdana" panose="020B0604030504040204" pitchFamily="34" charset="0"/>
              </a:rPr>
              <a:t>(</a:t>
            </a:r>
            <a:r>
              <a:rPr lang="en-GB" altLang="en-US" sz="1400" b="1">
                <a:solidFill>
                  <a:srgbClr val="0000CC"/>
                </a:solidFill>
                <a:latin typeface="Verdana" panose="020B0604030504040204" pitchFamily="34" charset="0"/>
              </a:rPr>
              <a:t>r</a:t>
            </a:r>
            <a:r>
              <a:rPr lang="en-GB" altLang="en-US" sz="1400">
                <a:solidFill>
                  <a:srgbClr val="0000CC"/>
                </a:solidFill>
                <a:latin typeface="Verdana" panose="020B0604030504040204" pitchFamily="34" charset="0"/>
              </a:rPr>
              <a:t>) = </a:t>
            </a:r>
            <a:r>
              <a:rPr lang="en-GB" altLang="en-US" sz="1400" i="1">
                <a:solidFill>
                  <a:srgbClr val="0000CC"/>
                </a:solidFill>
                <a:latin typeface="Verdana" panose="020B0604030504040204" pitchFamily="34" charset="0"/>
              </a:rPr>
              <a:t>f</a:t>
            </a:r>
            <a:r>
              <a:rPr lang="en-GB" altLang="en-US" sz="1400">
                <a:solidFill>
                  <a:srgbClr val="0000CC"/>
                </a:solidFill>
                <a:latin typeface="Verdana" panose="020B0604030504040204" pitchFamily="34" charset="0"/>
              </a:rPr>
              <a:t>(</a:t>
            </a:r>
            <a:r>
              <a:rPr lang="en-GB" altLang="en-US" sz="1400" b="1">
                <a:solidFill>
                  <a:srgbClr val="0000CC"/>
                </a:solidFill>
                <a:latin typeface="Verdana" panose="020B0604030504040204" pitchFamily="34" charset="0"/>
              </a:rPr>
              <a:t>A</a:t>
            </a:r>
            <a:r>
              <a:rPr lang="en-GB" altLang="en-US" sz="1400">
                <a:solidFill>
                  <a:srgbClr val="0000CC"/>
                </a:solidFill>
                <a:latin typeface="Verdana" panose="020B0604030504040204" pitchFamily="34" charset="0"/>
              </a:rPr>
              <a:t>)</a:t>
            </a:r>
            <a:endParaRPr lang="en-US" altLang="en-US" sz="1400">
              <a:solidFill>
                <a:srgbClr val="0000CC"/>
              </a:solidFill>
              <a:latin typeface="Verdana" panose="020B0604030504040204" pitchFamily="34" charset="0"/>
            </a:endParaRPr>
          </a:p>
        </p:txBody>
      </p:sp>
      <p:sp>
        <p:nvSpPr>
          <p:cNvPr id="14" name="Text Box 70">
            <a:extLst>
              <a:ext uri="{FF2B5EF4-FFF2-40B4-BE49-F238E27FC236}">
                <a16:creationId xmlns:a16="http://schemas.microsoft.com/office/drawing/2014/main" id="{1B5574FC-4C60-DBF3-3029-01D3A9422C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09841" y="4596835"/>
            <a:ext cx="2374900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ヒラギノ角ゴ Pro W3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ヒラギノ角ゴ Pro W3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ヒラギノ角ゴ Pro W3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ヒラギノ角ゴ Pro W3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ヒラギノ角ゴ Pro W3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ヒラギノ角ゴ Pro W3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ヒラギノ角ゴ Pro W3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ヒラギノ角ゴ Pro W3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ヒラギノ角ゴ Pro W3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GB" altLang="en-US" sz="1400">
                <a:solidFill>
                  <a:srgbClr val="0000CC"/>
                </a:solidFill>
                <a:latin typeface="Verdana" panose="020B0604030504040204" pitchFamily="34" charset="0"/>
              </a:rPr>
              <a:t>Regularization for total RF power</a:t>
            </a:r>
            <a:endParaRPr lang="en-US" altLang="en-US" sz="1400">
              <a:solidFill>
                <a:srgbClr val="0000CC"/>
              </a:solidFill>
              <a:latin typeface="Verdana" panose="020B0604030504040204" pitchFamily="34" charset="0"/>
            </a:endParaRPr>
          </a:p>
        </p:txBody>
      </p:sp>
      <p:sp>
        <p:nvSpPr>
          <p:cNvPr id="15" name="Line 72">
            <a:extLst>
              <a:ext uri="{FF2B5EF4-FFF2-40B4-BE49-F238E27FC236}">
                <a16:creationId xmlns:a16="http://schemas.microsoft.com/office/drawing/2014/main" id="{1C10375D-4CAC-4988-0064-DE56BB3A95E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595129" y="4530160"/>
            <a:ext cx="1033462" cy="327025"/>
          </a:xfrm>
          <a:prstGeom prst="line">
            <a:avLst/>
          </a:prstGeom>
          <a:noFill/>
          <a:ln w="28575">
            <a:solidFill>
              <a:srgbClr val="0000CC">
                <a:alpha val="43921"/>
              </a:srgbClr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" name="Line 73">
            <a:extLst>
              <a:ext uri="{FF2B5EF4-FFF2-40B4-BE49-F238E27FC236}">
                <a16:creationId xmlns:a16="http://schemas.microsoft.com/office/drawing/2014/main" id="{54A4F39F-2BD9-90D6-15AB-FEB6060E428B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7781241" y="4588898"/>
            <a:ext cx="304800" cy="152400"/>
          </a:xfrm>
          <a:prstGeom prst="line">
            <a:avLst/>
          </a:prstGeom>
          <a:noFill/>
          <a:ln w="28575">
            <a:solidFill>
              <a:srgbClr val="0000CC">
                <a:alpha val="56078"/>
              </a:srgbClr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" name="Text Box 75">
            <a:extLst>
              <a:ext uri="{FF2B5EF4-FFF2-40B4-BE49-F238E27FC236}">
                <a16:creationId xmlns:a16="http://schemas.microsoft.com/office/drawing/2014/main" id="{4FB7AA45-CE9F-7194-7DDA-B171BC96E2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69941" y="4982598"/>
            <a:ext cx="23749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ヒラギノ角ゴ Pro W3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ヒラギノ角ゴ Pro W3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ヒラギノ角ゴ Pro W3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ヒラギノ角ゴ Pro W3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ヒラギノ角ゴ Pro W3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ヒラギノ角ゴ Pro W3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ヒラギノ角ゴ Pro W3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ヒラギノ角ゴ Pro W3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ヒラギノ角ゴ Pro W3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GB" altLang="en-US" sz="1400">
                <a:solidFill>
                  <a:srgbClr val="0000CC"/>
                </a:solidFill>
                <a:latin typeface="Verdana" panose="020B0604030504040204" pitchFamily="34" charset="0"/>
              </a:rPr>
              <a:t>Weighting term</a:t>
            </a:r>
            <a:endParaRPr lang="en-US" altLang="en-US" sz="1400">
              <a:solidFill>
                <a:srgbClr val="0000CC"/>
              </a:solidFill>
              <a:latin typeface="Verdana" panose="020B0604030504040204" pitchFamily="34" charset="0"/>
            </a:endParaRPr>
          </a:p>
        </p:txBody>
      </p:sp>
      <p:sp>
        <p:nvSpPr>
          <p:cNvPr id="18" name="Line 76">
            <a:extLst>
              <a:ext uri="{FF2B5EF4-FFF2-40B4-BE49-F238E27FC236}">
                <a16:creationId xmlns:a16="http://schemas.microsoft.com/office/drawing/2014/main" id="{6F5C1B78-F145-B0A1-1AA1-9807EC52FEDB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7184341" y="4677798"/>
            <a:ext cx="152400" cy="304800"/>
          </a:xfrm>
          <a:prstGeom prst="line">
            <a:avLst/>
          </a:prstGeom>
          <a:noFill/>
          <a:ln w="28575">
            <a:solidFill>
              <a:srgbClr val="0000CC">
                <a:alpha val="52940"/>
              </a:srgbClr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" name="Text Box 50">
            <a:extLst>
              <a:ext uri="{FF2B5EF4-FFF2-40B4-BE49-F238E27FC236}">
                <a16:creationId xmlns:a16="http://schemas.microsoft.com/office/drawing/2014/main" id="{FD024462-CF51-1982-D55F-5228E226D8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71379" y="4131698"/>
            <a:ext cx="201612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ヒラギノ角ゴ Pro W3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ヒラギノ角ゴ Pro W3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ヒラギノ角ゴ Pro W3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ヒラギノ角ゴ Pro W3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ヒラギノ角ゴ Pro W3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ヒラギノ角ゴ Pro W3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ヒラギノ角ゴ Pro W3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ヒラギノ角ゴ Pro W3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ヒラギノ角ゴ Pro W3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GB" altLang="en-US" sz="1800" i="1">
                <a:latin typeface="Verdana" panose="020B0604030504040204" pitchFamily="34" charset="0"/>
              </a:rPr>
              <a:t>|</a:t>
            </a:r>
            <a:r>
              <a:rPr lang="en-GB" altLang="en-US" sz="1800" b="1">
                <a:latin typeface="Verdana" panose="020B0604030504040204" pitchFamily="34" charset="0"/>
              </a:rPr>
              <a:t>S</a:t>
            </a:r>
            <a:r>
              <a:rPr lang="en-GB" altLang="en-US" sz="1800">
                <a:latin typeface="Verdana" panose="020B0604030504040204" pitchFamily="34" charset="0"/>
              </a:rPr>
              <a:t>(</a:t>
            </a:r>
            <a:r>
              <a:rPr lang="en-GB" altLang="en-US" sz="1800" b="1">
                <a:latin typeface="Verdana" panose="020B0604030504040204" pitchFamily="34" charset="0"/>
              </a:rPr>
              <a:t>r</a:t>
            </a:r>
            <a:r>
              <a:rPr lang="en-GB" altLang="en-US" sz="1800">
                <a:latin typeface="Verdana" panose="020B0604030504040204" pitchFamily="34" charset="0"/>
              </a:rPr>
              <a:t>)</a:t>
            </a:r>
            <a:r>
              <a:rPr lang="en-GB" altLang="en-US" sz="1800" i="1">
                <a:latin typeface="Verdana" panose="020B0604030504040204" pitchFamily="34" charset="0"/>
              </a:rPr>
              <a:t>|</a:t>
            </a:r>
            <a:r>
              <a:rPr lang="en-GB" altLang="en-US" sz="800" i="1">
                <a:latin typeface="Verdana" panose="020B0604030504040204" pitchFamily="34" charset="0"/>
              </a:rPr>
              <a:t> </a:t>
            </a:r>
            <a:r>
              <a:rPr lang="en-GB" altLang="en-US" sz="1800" i="1">
                <a:latin typeface="Verdana" panose="020B0604030504040204" pitchFamily="34" charset="0"/>
              </a:rPr>
              <a:t>-</a:t>
            </a:r>
            <a:r>
              <a:rPr lang="en-GB" altLang="en-US" sz="1200" b="1">
                <a:latin typeface="Verdana" panose="020B0604030504040204" pitchFamily="34" charset="0"/>
              </a:rPr>
              <a:t> </a:t>
            </a:r>
            <a:r>
              <a:rPr lang="en-GB" altLang="en-US" sz="1800" b="1">
                <a:latin typeface="Verdana" panose="020B0604030504040204" pitchFamily="34" charset="0"/>
              </a:rPr>
              <a:t>T</a:t>
            </a:r>
            <a:r>
              <a:rPr lang="en-GB" altLang="en-US" sz="1800">
                <a:latin typeface="Verdana" panose="020B0604030504040204" pitchFamily="34" charset="0"/>
              </a:rPr>
              <a:t>(</a:t>
            </a:r>
            <a:r>
              <a:rPr lang="en-GB" altLang="en-US" sz="1800" b="1">
                <a:latin typeface="Verdana" panose="020B0604030504040204" pitchFamily="34" charset="0"/>
              </a:rPr>
              <a:t>r</a:t>
            </a:r>
            <a:r>
              <a:rPr lang="en-GB" altLang="en-US" sz="1800">
                <a:latin typeface="Verdana" panose="020B0604030504040204" pitchFamily="34" charset="0"/>
              </a:rPr>
              <a:t>)</a:t>
            </a:r>
            <a:endParaRPr lang="en-US" altLang="en-US" sz="1800">
              <a:latin typeface="Verdana" panose="020B0604030504040204" pitchFamily="34" charset="0"/>
            </a:endParaRPr>
          </a:p>
        </p:txBody>
      </p:sp>
      <p:sp>
        <p:nvSpPr>
          <p:cNvPr id="20" name="Text Box 56">
            <a:extLst>
              <a:ext uri="{FF2B5EF4-FFF2-40B4-BE49-F238E27FC236}">
                <a16:creationId xmlns:a16="http://schemas.microsoft.com/office/drawing/2014/main" id="{9D9ECA4A-9C81-880F-8509-17AEFE03DD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12854" y="3982473"/>
            <a:ext cx="433387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ヒラギノ角ゴ Pro W3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ヒラギノ角ゴ Pro W3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ヒラギノ角ゴ Pro W3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ヒラギノ角ゴ Pro W3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ヒラギノ角ゴ Pro W3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ヒラギノ角ゴ Pro W3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ヒラギノ角ゴ Pro W3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ヒラギノ角ゴ Pro W3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ヒラギノ角ゴ Pro W3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GB" altLang="en-US" sz="1400">
                <a:latin typeface="Verdana" panose="020B0604030504040204" pitchFamily="34" charset="0"/>
              </a:rPr>
              <a:t>2</a:t>
            </a:r>
            <a:endParaRPr lang="en-US" altLang="en-US" sz="1400">
              <a:latin typeface="Verdana" panose="020B0604030504040204" pitchFamily="34" charset="0"/>
            </a:endParaRPr>
          </a:p>
        </p:txBody>
      </p:sp>
      <p:sp>
        <p:nvSpPr>
          <p:cNvPr id="21" name="Text Box 57">
            <a:extLst>
              <a:ext uri="{FF2B5EF4-FFF2-40B4-BE49-F238E27FC236}">
                <a16:creationId xmlns:a16="http://schemas.microsoft.com/office/drawing/2014/main" id="{F54556A4-FB33-F217-3EC0-8AFD87D035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23941" y="4409510"/>
            <a:ext cx="1152525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ヒラギノ角ゴ Pro W3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ヒラギノ角ゴ Pro W3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ヒラギノ角ゴ Pro W3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ヒラギノ角ゴ Pro W3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ヒラギノ角ゴ Pro W3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ヒラギノ角ゴ Pro W3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ヒラギノ角ゴ Pro W3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ヒラギノ角ゴ Pro W3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ヒラギノ角ゴ Pro W3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GB" altLang="en-US" sz="1200" b="1">
                <a:latin typeface="Verdana" panose="020B0604030504040204" pitchFamily="34" charset="0"/>
              </a:rPr>
              <a:t>W</a:t>
            </a:r>
            <a:r>
              <a:rPr lang="en-GB" altLang="en-US" sz="1200">
                <a:latin typeface="Verdana" panose="020B0604030504040204" pitchFamily="34" charset="0"/>
              </a:rPr>
              <a:t>(</a:t>
            </a:r>
            <a:r>
              <a:rPr lang="en-GB" altLang="en-US" sz="1200" b="1">
                <a:latin typeface="Verdana" panose="020B0604030504040204" pitchFamily="34" charset="0"/>
              </a:rPr>
              <a:t>r</a:t>
            </a:r>
            <a:r>
              <a:rPr lang="en-GB" altLang="en-US" sz="1200">
                <a:latin typeface="Verdana" panose="020B0604030504040204" pitchFamily="34" charset="0"/>
              </a:rPr>
              <a:t>)</a:t>
            </a:r>
            <a:endParaRPr lang="en-US" altLang="en-US" sz="1200">
              <a:latin typeface="Verdana" panose="020B0604030504040204" pitchFamily="34" charset="0"/>
            </a:endParaRPr>
          </a:p>
        </p:txBody>
      </p:sp>
      <p:grpSp>
        <p:nvGrpSpPr>
          <p:cNvPr id="22" name="Group 62">
            <a:extLst>
              <a:ext uri="{FF2B5EF4-FFF2-40B4-BE49-F238E27FC236}">
                <a16:creationId xmlns:a16="http://schemas.microsoft.com/office/drawing/2014/main" id="{28AEC546-6FC1-FD9A-E3DA-ECE77A2C4923}"/>
              </a:ext>
            </a:extLst>
          </p:cNvPr>
          <p:cNvGrpSpPr>
            <a:grpSpLocks/>
          </p:cNvGrpSpPr>
          <p:nvPr/>
        </p:nvGrpSpPr>
        <p:grpSpPr bwMode="auto">
          <a:xfrm>
            <a:off x="7108141" y="4093598"/>
            <a:ext cx="1155700" cy="461962"/>
            <a:chOff x="3597" y="3189"/>
            <a:chExt cx="728" cy="291"/>
          </a:xfrm>
        </p:grpSpPr>
        <p:sp>
          <p:nvSpPr>
            <p:cNvPr id="23" name="Text Box 58">
              <a:extLst>
                <a:ext uri="{FF2B5EF4-FFF2-40B4-BE49-F238E27FC236}">
                  <a16:creationId xmlns:a16="http://schemas.microsoft.com/office/drawing/2014/main" id="{BA3F5067-D3E8-F7AD-386F-8FB9778C8F5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97" y="3249"/>
              <a:ext cx="635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ヒラギノ角ゴ Pro W3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ヒラギノ角ゴ Pro W3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ヒラギノ角ゴ Pro W3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ヒラギノ角ゴ Pro W3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ヒラギノ角ゴ Pro W3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ヒラギノ角ゴ Pro W3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ヒラギノ角ゴ Pro W3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ヒラギノ角ゴ Pro W3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ヒラギノ角ゴ Pro W3" charset="-128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GB" altLang="en-US" sz="1800">
                  <a:latin typeface="Verdana" panose="020B0604030504040204" pitchFamily="34" charset="0"/>
                </a:rPr>
                <a:t>+ </a:t>
              </a:r>
              <a:r>
                <a:rPr lang="el-GR" altLang="en-US" sz="1800">
                  <a:latin typeface="Verdana" panose="020B0604030504040204" pitchFamily="34" charset="0"/>
                </a:rPr>
                <a:t>λ</a:t>
              </a:r>
              <a:r>
                <a:rPr lang="en-GB" altLang="en-US" sz="1800">
                  <a:latin typeface="Verdana" panose="020B0604030504040204" pitchFamily="34" charset="0"/>
                </a:rPr>
                <a:t> </a:t>
              </a:r>
              <a:r>
                <a:rPr lang="en-GB" altLang="en-US" sz="1800" b="1">
                  <a:latin typeface="Verdana" panose="020B0604030504040204" pitchFamily="34" charset="0"/>
                </a:rPr>
                <a:t>A</a:t>
              </a:r>
              <a:endParaRPr lang="el-GR" altLang="en-US" sz="1800">
                <a:latin typeface="Verdana" panose="020B0604030504040204" pitchFamily="34" charset="0"/>
              </a:endParaRPr>
            </a:p>
          </p:txBody>
        </p:sp>
        <p:sp>
          <p:nvSpPr>
            <p:cNvPr id="24" name="Line 59">
              <a:extLst>
                <a:ext uri="{FF2B5EF4-FFF2-40B4-BE49-F238E27FC236}">
                  <a16:creationId xmlns:a16="http://schemas.microsoft.com/office/drawing/2014/main" id="{3FF4F316-9B73-799F-D146-3DC706D9193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00" y="3273"/>
              <a:ext cx="0" cy="181"/>
            </a:xfrm>
            <a:prstGeom prst="line">
              <a:avLst/>
            </a:prstGeom>
            <a:noFill/>
            <a:ln w="38100" cmpd="dbl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" name="Line 60">
              <a:extLst>
                <a:ext uri="{FF2B5EF4-FFF2-40B4-BE49-F238E27FC236}">
                  <a16:creationId xmlns:a16="http://schemas.microsoft.com/office/drawing/2014/main" id="{C3C80C91-4FB9-FBF4-3B5B-CB2252AF67A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33" y="3273"/>
              <a:ext cx="0" cy="181"/>
            </a:xfrm>
            <a:prstGeom prst="line">
              <a:avLst/>
            </a:prstGeom>
            <a:noFill/>
            <a:ln w="38100" cmpd="dbl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" name="Text Box 61">
              <a:extLst>
                <a:ext uri="{FF2B5EF4-FFF2-40B4-BE49-F238E27FC236}">
                  <a16:creationId xmlns:a16="http://schemas.microsoft.com/office/drawing/2014/main" id="{A52832A2-D4A1-7E43-0CF3-2275AD792BC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52" y="3189"/>
              <a:ext cx="27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08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ヒラギノ角ゴ Pro W3" charset="-128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ヒラギノ角ゴ Pro W3" charset="-128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ヒラギノ角ゴ Pro W3" charset="-128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ヒラギノ角ゴ Pro W3" charset="-128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ヒラギノ角ゴ Pro W3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ヒラギノ角ゴ Pro W3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ヒラギノ角ゴ Pro W3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ヒラギノ角ゴ Pro W3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ヒラギノ角ゴ Pro W3" charset="-128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GB" altLang="en-US" sz="1400">
                  <a:latin typeface="Verdana" panose="020B0604030504040204" pitchFamily="34" charset="0"/>
                </a:rPr>
                <a:t>2</a:t>
              </a:r>
              <a:endParaRPr lang="en-US" altLang="en-US" sz="1400">
                <a:latin typeface="Verdana" panose="020B0604030504040204" pitchFamily="34" charset="0"/>
              </a:endParaRPr>
            </a:p>
          </p:txBody>
        </p:sp>
      </p:grpSp>
      <p:sp>
        <p:nvSpPr>
          <p:cNvPr id="27" name="AutoShape 64">
            <a:extLst>
              <a:ext uri="{FF2B5EF4-FFF2-40B4-BE49-F238E27FC236}">
                <a16:creationId xmlns:a16="http://schemas.microsoft.com/office/drawing/2014/main" id="{7E33B5D1-46F8-67BA-FEF0-007D02250793}"/>
              </a:ext>
            </a:extLst>
          </p:cNvPr>
          <p:cNvSpPr>
            <a:spLocks/>
          </p:cNvSpPr>
          <p:nvPr/>
        </p:nvSpPr>
        <p:spPr bwMode="auto">
          <a:xfrm>
            <a:off x="4906279" y="4047560"/>
            <a:ext cx="144462" cy="576263"/>
          </a:xfrm>
          <a:prstGeom prst="leftBrace">
            <a:avLst>
              <a:gd name="adj1" fmla="val 33242"/>
              <a:gd name="adj2" fmla="val 50000"/>
            </a:avLst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ヒラギノ角ゴ Pro W3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ヒラギノ角ゴ Pro W3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ヒラギノ角ゴ Pro W3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ヒラギノ角ゴ Pro W3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ヒラギノ角ゴ Pro W3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ヒラギノ角ゴ Pro W3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ヒラギノ角ゴ Pro W3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ヒラギノ角ゴ Pro W3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ヒラギノ角ゴ Pro W3" charset="-128"/>
              </a:defRPr>
            </a:lvl9pPr>
          </a:lstStyle>
          <a:p>
            <a:pPr algn="ctr"/>
            <a:endParaRPr lang="en-US" altLang="en-US">
              <a:latin typeface="Times" charset="0"/>
            </a:endParaRPr>
          </a:p>
        </p:txBody>
      </p:sp>
      <p:sp>
        <p:nvSpPr>
          <p:cNvPr id="28" name="AutoShape 65">
            <a:extLst>
              <a:ext uri="{FF2B5EF4-FFF2-40B4-BE49-F238E27FC236}">
                <a16:creationId xmlns:a16="http://schemas.microsoft.com/office/drawing/2014/main" id="{38824267-2B5B-9E98-27CA-1D07926DE01D}"/>
              </a:ext>
            </a:extLst>
          </p:cNvPr>
          <p:cNvSpPr>
            <a:spLocks/>
          </p:cNvSpPr>
          <p:nvPr/>
        </p:nvSpPr>
        <p:spPr bwMode="auto">
          <a:xfrm flipH="1">
            <a:off x="8081279" y="4047560"/>
            <a:ext cx="144462" cy="576263"/>
          </a:xfrm>
          <a:prstGeom prst="leftBrace">
            <a:avLst>
              <a:gd name="adj1" fmla="val 33242"/>
              <a:gd name="adj2" fmla="val 50000"/>
            </a:avLst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ヒラギノ角ゴ Pro W3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ヒラギノ角ゴ Pro W3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ヒラギノ角ゴ Pro W3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ヒラギノ角ゴ Pro W3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ヒラギノ角ゴ Pro W3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ヒラギノ角ゴ Pro W3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ヒラギノ角ゴ Pro W3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ヒラギノ角ゴ Pro W3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ヒラギノ角ゴ Pro W3" charset="-128"/>
              </a:defRPr>
            </a:lvl9pPr>
          </a:lstStyle>
          <a:p>
            <a:pPr algn="ctr"/>
            <a:endParaRPr lang="en-US" altLang="en-US">
              <a:latin typeface="Times" charset="0"/>
            </a:endParaRPr>
          </a:p>
        </p:txBody>
      </p:sp>
      <p:sp>
        <p:nvSpPr>
          <p:cNvPr id="29" name="Text Box 66">
            <a:extLst>
              <a:ext uri="{FF2B5EF4-FFF2-40B4-BE49-F238E27FC236}">
                <a16:creationId xmlns:a16="http://schemas.microsoft.com/office/drawing/2014/main" id="{257DD5FB-42E1-20C2-A186-741DC0BB5C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58554" y="4157098"/>
            <a:ext cx="12239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ヒラギノ角ゴ Pro W3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ヒラギノ角ゴ Pro W3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ヒラギノ角ゴ Pro W3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ヒラギノ角ゴ Pro W3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ヒラギノ角ゴ Pro W3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ヒラギノ角ゴ Pro W3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ヒラギノ角ゴ Pro W3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ヒラギノ角ゴ Pro W3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ヒラギノ角ゴ Pro W3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GB" altLang="en-US" sz="1400">
                <a:latin typeface="Verdana" panose="020B0604030504040204" pitchFamily="34" charset="0"/>
              </a:rPr>
              <a:t>min</a:t>
            </a:r>
            <a:endParaRPr lang="en-US" altLang="en-US" sz="1400">
              <a:latin typeface="Verdana" panose="020B0604030504040204" pitchFamily="34" charset="0"/>
            </a:endParaRPr>
          </a:p>
        </p:txBody>
      </p:sp>
      <p:sp>
        <p:nvSpPr>
          <p:cNvPr id="30" name="Text Box 66">
            <a:extLst>
              <a:ext uri="{FF2B5EF4-FFF2-40B4-BE49-F238E27FC236}">
                <a16:creationId xmlns:a16="http://schemas.microsoft.com/office/drawing/2014/main" id="{68B585E2-B547-0B72-6560-FB1FD811AF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72841" y="4353948"/>
            <a:ext cx="1223963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ヒラギノ角ゴ Pro W3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ヒラギノ角ゴ Pro W3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ヒラギノ角ゴ Pro W3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ヒラギノ角ゴ Pro W3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ヒラギノ角ゴ Pro W3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ヒラギノ角ゴ Pro W3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ヒラギノ角ゴ Pro W3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ヒラギノ角ゴ Pro W3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ヒラギノ角ゴ Pro W3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GB" altLang="en-US" sz="1400" b="1">
                <a:latin typeface="Verdana" panose="020B0604030504040204" pitchFamily="34" charset="0"/>
              </a:rPr>
              <a:t>A</a:t>
            </a:r>
            <a:endParaRPr lang="en-US" altLang="en-US" sz="1400" b="1">
              <a:latin typeface="Verdana" panose="020B0604030504040204" pitchFamily="34" charset="0"/>
            </a:endParaRPr>
          </a:p>
        </p:txBody>
      </p:sp>
      <p:sp>
        <p:nvSpPr>
          <p:cNvPr id="31" name="Text Box 55">
            <a:extLst>
              <a:ext uri="{FF2B5EF4-FFF2-40B4-BE49-F238E27FC236}">
                <a16:creationId xmlns:a16="http://schemas.microsoft.com/office/drawing/2014/main" id="{5F69B9C9-A4BD-5014-A6DF-685762DAEE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66604" y="4045973"/>
            <a:ext cx="4318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ヒラギノ角ゴ Pro W3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ヒラギノ角ゴ Pro W3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ヒラギノ角ゴ Pro W3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ヒラギノ角ゴ Pro W3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ヒラギノ角ゴ Pro W3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ヒラギノ角ゴ Pro W3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ヒラギノ角ゴ Pro W3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ヒラギノ角ゴ Pro W3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ヒラギノ角ゴ Pro W3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2800">
                <a:latin typeface="Times" charset="0"/>
              </a:rPr>
              <a:t>∑</a:t>
            </a:r>
          </a:p>
        </p:txBody>
      </p:sp>
      <p:sp>
        <p:nvSpPr>
          <p:cNvPr id="32" name="Text Box 56">
            <a:extLst>
              <a:ext uri="{FF2B5EF4-FFF2-40B4-BE49-F238E27FC236}">
                <a16:creationId xmlns:a16="http://schemas.microsoft.com/office/drawing/2014/main" id="{C10A1431-D8B5-E900-4340-6E32B51DF2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60254" y="4412685"/>
            <a:ext cx="51435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ヒラギノ角ゴ Pro W3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ヒラギノ角ゴ Pro W3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ヒラギノ角ゴ Pro W3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ヒラギノ角ゴ Pro W3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ヒラギノ角ゴ Pro W3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ヒラギノ角ゴ Pro W3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ヒラギノ角ゴ Pro W3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ヒラギノ角ゴ Pro W3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ヒラギノ角ゴ Pro W3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GB" altLang="en-US" sz="1000" b="1">
                <a:latin typeface="Verdana" panose="020B0604030504040204" pitchFamily="34" charset="0"/>
              </a:rPr>
              <a:t>r</a:t>
            </a:r>
            <a:r>
              <a:rPr lang="en-GB" altLang="en-US" sz="1200">
                <a:latin typeface="Verdana" panose="020B060403050404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∊</a:t>
            </a:r>
            <a:r>
              <a:rPr lang="el-GR" altLang="en-US" sz="1000">
                <a:latin typeface="Verdana" panose="020B060403050404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Ω</a:t>
            </a:r>
          </a:p>
        </p:txBody>
      </p:sp>
      <p:sp>
        <p:nvSpPr>
          <p:cNvPr id="33" name="Line 60">
            <a:extLst>
              <a:ext uri="{FF2B5EF4-FFF2-40B4-BE49-F238E27FC236}">
                <a16:creationId xmlns:a16="http://schemas.microsoft.com/office/drawing/2014/main" id="{F3CE3F4E-4D49-0636-5F88-F20A8C131161}"/>
              </a:ext>
            </a:extLst>
          </p:cNvPr>
          <p:cNvSpPr>
            <a:spLocks noChangeShapeType="1"/>
          </p:cNvSpPr>
          <p:nvPr/>
        </p:nvSpPr>
        <p:spPr bwMode="auto">
          <a:xfrm>
            <a:off x="5365066" y="4149160"/>
            <a:ext cx="0" cy="360363"/>
          </a:xfrm>
          <a:prstGeom prst="line">
            <a:avLst/>
          </a:prstGeom>
          <a:noFill/>
          <a:ln w="38100" cmpd="dbl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4" name="Line 61">
            <a:extLst>
              <a:ext uri="{FF2B5EF4-FFF2-40B4-BE49-F238E27FC236}">
                <a16:creationId xmlns:a16="http://schemas.microsoft.com/office/drawing/2014/main" id="{3210B2A8-2FF4-21A5-995B-C9C79E370DF9}"/>
              </a:ext>
            </a:extLst>
          </p:cNvPr>
          <p:cNvSpPr>
            <a:spLocks noChangeShapeType="1"/>
          </p:cNvSpPr>
          <p:nvPr/>
        </p:nvSpPr>
        <p:spPr bwMode="auto">
          <a:xfrm>
            <a:off x="6819216" y="4149160"/>
            <a:ext cx="0" cy="360363"/>
          </a:xfrm>
          <a:prstGeom prst="line">
            <a:avLst/>
          </a:prstGeom>
          <a:noFill/>
          <a:ln w="38100" cmpd="dbl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" name="Line 71">
            <a:extLst>
              <a:ext uri="{FF2B5EF4-FFF2-40B4-BE49-F238E27FC236}">
                <a16:creationId xmlns:a16="http://schemas.microsoft.com/office/drawing/2014/main" id="{72E939D9-E891-50F1-0BFE-44FC3D7439E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252479" y="4496823"/>
            <a:ext cx="142875" cy="431800"/>
          </a:xfrm>
          <a:prstGeom prst="line">
            <a:avLst/>
          </a:prstGeom>
          <a:noFill/>
          <a:ln w="28575">
            <a:solidFill>
              <a:srgbClr val="0000CC">
                <a:alpha val="50980"/>
              </a:srgbClr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7782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2" grpId="0"/>
      <p:bldP spid="13" grpId="0"/>
      <p:bldP spid="14" grpId="0"/>
      <p:bldP spid="15" grpId="0" animBg="1"/>
      <p:bldP spid="16" grpId="0" animBg="1"/>
      <p:bldP spid="17" grpId="0"/>
      <p:bldP spid="18" grpId="0" animBg="1"/>
      <p:bldP spid="19" grpId="0"/>
      <p:bldP spid="20" grpId="0"/>
      <p:bldP spid="21" grpId="0"/>
      <p:bldP spid="27" grpId="0" animBg="1"/>
      <p:bldP spid="28" grpId="0" animBg="1"/>
      <p:bldP spid="29" grpId="0"/>
      <p:bldP spid="30" grpId="0"/>
      <p:bldP spid="31" grpId="0"/>
      <p:bldP spid="32" grpId="0"/>
      <p:bldP spid="33" grpId="0" animBg="1"/>
      <p:bldP spid="34" grpId="0" animBg="1"/>
      <p:bldP spid="3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rgbClr val="002060"/>
                </a:solidFill>
                <a:latin typeface="+mj-lt"/>
              </a:rPr>
              <a:t>Direct Signal Control: example</a:t>
            </a:r>
            <a:endParaRPr lang="en-US" dirty="0">
              <a:latin typeface="+mj-lt"/>
            </a:endParaRPr>
          </a:p>
        </p:txBody>
      </p:sp>
      <p:sp>
        <p:nvSpPr>
          <p:cNvPr id="50178" name="Content Placeholder 2"/>
          <p:cNvSpPr>
            <a:spLocks noGrp="1"/>
          </p:cNvSpPr>
          <p:nvPr>
            <p:ph idx="1"/>
          </p:nvPr>
        </p:nvSpPr>
        <p:spPr>
          <a:xfrm>
            <a:off x="1884000" y="5308605"/>
            <a:ext cx="8424000" cy="154939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latin typeface="Arial" charset="0"/>
              </a:rPr>
              <a:t>Multi-shot FSE example</a:t>
            </a:r>
          </a:p>
          <a:p>
            <a:endParaRPr lang="en-US" sz="1800" dirty="0">
              <a:latin typeface="Arial" charset="0"/>
            </a:endParaRPr>
          </a:p>
          <a:p>
            <a:pPr marL="0" indent="0" algn="ctr">
              <a:buNone/>
            </a:pPr>
            <a:r>
              <a:rPr lang="en-US" b="1" i="1" dirty="0">
                <a:latin typeface="Arial" charset="0"/>
              </a:rPr>
              <a:t>“A bit like MR Fingerprinting in reverse”</a:t>
            </a:r>
          </a:p>
        </p:txBody>
      </p:sp>
      <p:pic>
        <p:nvPicPr>
          <p:cNvPr id="12" name="Picture 11" descr="thigh_prediction.pn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2000" y="1263200"/>
            <a:ext cx="2160588" cy="36004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TextBox 17"/>
          <p:cNvSpPr txBox="1">
            <a:spLocks noChangeArrowheads="1"/>
          </p:cNvSpPr>
          <p:nvPr/>
        </p:nvSpPr>
        <p:spPr bwMode="auto">
          <a:xfrm>
            <a:off x="6106882" y="948417"/>
            <a:ext cx="424021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accent2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defRPr sz="2800">
                <a:solidFill>
                  <a:schemeClr val="accent2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accent2"/>
                </a:solidFill>
                <a:latin typeface="Arial" charset="0"/>
                <a:ea typeface="ＭＳ Ｐゴシック" charset="0"/>
              </a:defRPr>
            </a:lvl3pPr>
            <a:lvl4pPr>
              <a:defRPr sz="2000">
                <a:solidFill>
                  <a:schemeClr val="accent2"/>
                </a:solidFill>
                <a:latin typeface="Arial" charset="0"/>
                <a:ea typeface="ＭＳ Ｐゴシック" charset="0"/>
              </a:defRPr>
            </a:lvl4pPr>
            <a:lvl5pPr>
              <a:defRPr sz="2000">
                <a:solidFill>
                  <a:schemeClr val="accent2"/>
                </a:solidFill>
                <a:latin typeface="Arial" charset="0"/>
                <a:ea typeface="ＭＳ Ｐゴシック" charset="0"/>
              </a:defRPr>
            </a:lvl5pPr>
            <a:lvl6pPr eaLnBrk="0" hangingPunct="0">
              <a:defRPr sz="2000">
                <a:solidFill>
                  <a:schemeClr val="accent2"/>
                </a:solidFill>
                <a:latin typeface="Arial" charset="0"/>
                <a:ea typeface="ＭＳ Ｐゴシック" charset="0"/>
              </a:defRPr>
            </a:lvl6pPr>
            <a:lvl7pPr eaLnBrk="0" hangingPunct="0">
              <a:defRPr sz="2000">
                <a:solidFill>
                  <a:schemeClr val="accent2"/>
                </a:solidFill>
                <a:latin typeface="Arial" charset="0"/>
                <a:ea typeface="ＭＳ Ｐゴシック" charset="0"/>
              </a:defRPr>
            </a:lvl7pPr>
            <a:lvl8pPr eaLnBrk="0" hangingPunct="0">
              <a:defRPr sz="2000">
                <a:solidFill>
                  <a:schemeClr val="accent2"/>
                </a:solidFill>
                <a:latin typeface="Arial" charset="0"/>
                <a:ea typeface="ＭＳ Ｐゴシック" charset="0"/>
              </a:defRPr>
            </a:lvl8pPr>
            <a:lvl9pPr eaLnBrk="0" hangingPunct="0">
              <a:defRPr sz="2000">
                <a:solidFill>
                  <a:schemeClr val="accent2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800" b="1" dirty="0">
                <a:solidFill>
                  <a:schemeClr val="tx1"/>
                </a:solidFill>
                <a:latin typeface="Calibri" panose="020F0502020204030204" pitchFamily="34" charset="0"/>
              </a:rPr>
              <a:t>Predicted Signals (Spatially Resolved-EPG)</a:t>
            </a:r>
          </a:p>
        </p:txBody>
      </p:sp>
      <p:pic>
        <p:nvPicPr>
          <p:cNvPr id="50182" name="Picture 14" descr="thigh_lowhi_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887"/>
          <a:stretch>
            <a:fillRect/>
          </a:stretch>
        </p:blipFill>
        <p:spPr bwMode="auto">
          <a:xfrm>
            <a:off x="3836988" y="1272726"/>
            <a:ext cx="2159000" cy="1192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2" descr="thigh_lowhi_2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6991" y="1272725"/>
            <a:ext cx="2160587" cy="3602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4534" name="TextBox 13"/>
          <p:cNvSpPr txBox="1">
            <a:spLocks noChangeArrowheads="1"/>
          </p:cNvSpPr>
          <p:nvPr/>
        </p:nvSpPr>
        <p:spPr bwMode="auto">
          <a:xfrm>
            <a:off x="2195516" y="4138164"/>
            <a:ext cx="1537493" cy="584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200">
                <a:solidFill>
                  <a:schemeClr val="accent2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defRPr sz="2800">
                <a:solidFill>
                  <a:schemeClr val="accent2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accent2"/>
                </a:solidFill>
                <a:latin typeface="Arial" charset="0"/>
                <a:ea typeface="ＭＳ Ｐゴシック" charset="0"/>
              </a:defRPr>
            </a:lvl3pPr>
            <a:lvl4pPr>
              <a:defRPr sz="2000">
                <a:solidFill>
                  <a:schemeClr val="accent2"/>
                </a:solidFill>
                <a:latin typeface="Arial" charset="0"/>
                <a:ea typeface="ＭＳ Ｐゴシック" charset="0"/>
              </a:defRPr>
            </a:lvl4pPr>
            <a:lvl5pPr>
              <a:defRPr sz="2000">
                <a:solidFill>
                  <a:schemeClr val="accent2"/>
                </a:solidFill>
                <a:latin typeface="Arial" charset="0"/>
                <a:ea typeface="ＭＳ Ｐゴシック" charset="0"/>
              </a:defRPr>
            </a:lvl5pPr>
            <a:lvl6pPr eaLnBrk="0" hangingPunct="0">
              <a:defRPr sz="2000">
                <a:solidFill>
                  <a:schemeClr val="accent2"/>
                </a:solidFill>
                <a:latin typeface="Arial" charset="0"/>
                <a:ea typeface="ＭＳ Ｐゴシック" charset="0"/>
              </a:defRPr>
            </a:lvl6pPr>
            <a:lvl7pPr eaLnBrk="0" hangingPunct="0">
              <a:defRPr sz="2000">
                <a:solidFill>
                  <a:schemeClr val="accent2"/>
                </a:solidFill>
                <a:latin typeface="Arial" charset="0"/>
                <a:ea typeface="ＭＳ Ｐゴシック" charset="0"/>
              </a:defRPr>
            </a:lvl7pPr>
            <a:lvl8pPr eaLnBrk="0" hangingPunct="0">
              <a:defRPr sz="2000">
                <a:solidFill>
                  <a:schemeClr val="accent2"/>
                </a:solidFill>
                <a:latin typeface="Arial" charset="0"/>
                <a:ea typeface="ＭＳ Ｐゴシック" charset="0"/>
              </a:defRPr>
            </a:lvl8pPr>
            <a:lvl9pPr eaLnBrk="0" hangingPunct="0">
              <a:defRPr sz="2000">
                <a:solidFill>
                  <a:schemeClr val="accent2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600" b="1" dirty="0">
                <a:solidFill>
                  <a:srgbClr val="0781FA"/>
                </a:solidFill>
              </a:rPr>
              <a:t>Direct Signal Control</a:t>
            </a:r>
          </a:p>
        </p:txBody>
      </p:sp>
      <p:sp>
        <p:nvSpPr>
          <p:cNvPr id="50187" name="TextBox 14"/>
          <p:cNvSpPr txBox="1">
            <a:spLocks noChangeArrowheads="1"/>
          </p:cNvSpPr>
          <p:nvPr/>
        </p:nvSpPr>
        <p:spPr bwMode="auto">
          <a:xfrm>
            <a:off x="2201863" y="1406074"/>
            <a:ext cx="304641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accent2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defRPr sz="2800">
                <a:solidFill>
                  <a:schemeClr val="accent2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accent2"/>
                </a:solidFill>
                <a:latin typeface="Arial" charset="0"/>
                <a:ea typeface="ＭＳ Ｐゴシック" charset="0"/>
              </a:defRPr>
            </a:lvl3pPr>
            <a:lvl4pPr>
              <a:defRPr sz="2000">
                <a:solidFill>
                  <a:schemeClr val="accent2"/>
                </a:solidFill>
                <a:latin typeface="Arial" charset="0"/>
                <a:ea typeface="ＭＳ Ｐゴシック" charset="0"/>
              </a:defRPr>
            </a:lvl4pPr>
            <a:lvl5pPr>
              <a:defRPr sz="2000">
                <a:solidFill>
                  <a:schemeClr val="accent2"/>
                </a:solidFill>
                <a:latin typeface="Arial" charset="0"/>
                <a:ea typeface="ＭＳ Ｐゴシック" charset="0"/>
              </a:defRPr>
            </a:lvl5pPr>
            <a:lvl6pPr eaLnBrk="0" hangingPunct="0">
              <a:defRPr sz="2000">
                <a:solidFill>
                  <a:schemeClr val="accent2"/>
                </a:solidFill>
                <a:latin typeface="Arial" charset="0"/>
                <a:ea typeface="ＭＳ Ｐゴシック" charset="0"/>
              </a:defRPr>
            </a:lvl6pPr>
            <a:lvl7pPr eaLnBrk="0" hangingPunct="0">
              <a:defRPr sz="2000">
                <a:solidFill>
                  <a:schemeClr val="accent2"/>
                </a:solidFill>
                <a:latin typeface="Arial" charset="0"/>
                <a:ea typeface="ＭＳ Ｐゴシック" charset="0"/>
              </a:defRPr>
            </a:lvl7pPr>
            <a:lvl8pPr eaLnBrk="0" hangingPunct="0">
              <a:defRPr sz="2000">
                <a:solidFill>
                  <a:schemeClr val="accent2"/>
                </a:solidFill>
                <a:latin typeface="Arial" charset="0"/>
                <a:ea typeface="ＭＳ Ｐゴシック" charset="0"/>
              </a:defRPr>
            </a:lvl8pPr>
            <a:lvl9pPr eaLnBrk="0" hangingPunct="0">
              <a:defRPr sz="2000">
                <a:solidFill>
                  <a:schemeClr val="accent2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600" b="1" dirty="0">
                <a:solidFill>
                  <a:srgbClr val="FF0000"/>
                </a:solidFill>
              </a:rPr>
              <a:t>CP mode</a:t>
            </a:r>
          </a:p>
        </p:txBody>
      </p:sp>
      <p:sp>
        <p:nvSpPr>
          <p:cNvPr id="64536" name="TextBox 15"/>
          <p:cNvSpPr txBox="1">
            <a:spLocks noChangeArrowheads="1"/>
          </p:cNvSpPr>
          <p:nvPr/>
        </p:nvSpPr>
        <p:spPr bwMode="auto">
          <a:xfrm>
            <a:off x="2209803" y="2869749"/>
            <a:ext cx="3046413" cy="584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accent2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defRPr sz="2800">
                <a:solidFill>
                  <a:schemeClr val="accent2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accent2"/>
                </a:solidFill>
                <a:latin typeface="Arial" charset="0"/>
                <a:ea typeface="ＭＳ Ｐゴシック" charset="0"/>
              </a:defRPr>
            </a:lvl3pPr>
            <a:lvl4pPr>
              <a:defRPr sz="2000">
                <a:solidFill>
                  <a:schemeClr val="accent2"/>
                </a:solidFill>
                <a:latin typeface="Arial" charset="0"/>
                <a:ea typeface="ＭＳ Ｐゴシック" charset="0"/>
              </a:defRPr>
            </a:lvl4pPr>
            <a:lvl5pPr>
              <a:defRPr sz="2000">
                <a:solidFill>
                  <a:schemeClr val="accent2"/>
                </a:solidFill>
                <a:latin typeface="Arial" charset="0"/>
                <a:ea typeface="ＭＳ Ｐゴシック" charset="0"/>
              </a:defRPr>
            </a:lvl5pPr>
            <a:lvl6pPr eaLnBrk="0" hangingPunct="0">
              <a:defRPr sz="2000">
                <a:solidFill>
                  <a:schemeClr val="accent2"/>
                </a:solidFill>
                <a:latin typeface="Arial" charset="0"/>
                <a:ea typeface="ＭＳ Ｐゴシック" charset="0"/>
              </a:defRPr>
            </a:lvl6pPr>
            <a:lvl7pPr eaLnBrk="0" hangingPunct="0">
              <a:defRPr sz="2000">
                <a:solidFill>
                  <a:schemeClr val="accent2"/>
                </a:solidFill>
                <a:latin typeface="Arial" charset="0"/>
                <a:ea typeface="ＭＳ Ｐゴシック" charset="0"/>
              </a:defRPr>
            </a:lvl7pPr>
            <a:lvl8pPr eaLnBrk="0" hangingPunct="0">
              <a:defRPr sz="2000">
                <a:solidFill>
                  <a:schemeClr val="accent2"/>
                </a:solidFill>
                <a:latin typeface="Arial" charset="0"/>
                <a:ea typeface="ＭＳ Ｐゴシック" charset="0"/>
              </a:defRPr>
            </a:lvl8pPr>
            <a:lvl9pPr eaLnBrk="0" hangingPunct="0">
              <a:defRPr sz="2000">
                <a:solidFill>
                  <a:schemeClr val="accent2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600" b="1" dirty="0">
                <a:solidFill>
                  <a:schemeClr val="tx1"/>
                </a:solidFill>
              </a:rPr>
              <a:t>‘uniform field’</a:t>
            </a:r>
          </a:p>
          <a:p>
            <a:r>
              <a:rPr lang="en-US" sz="1600" b="1" dirty="0">
                <a:solidFill>
                  <a:schemeClr val="tx1"/>
                </a:solidFill>
              </a:rPr>
              <a:t>RF Shim</a:t>
            </a:r>
          </a:p>
        </p:txBody>
      </p:sp>
      <p:sp>
        <p:nvSpPr>
          <p:cNvPr id="60429" name="TextBox 13"/>
          <p:cNvSpPr txBox="1">
            <a:spLocks noChangeArrowheads="1"/>
          </p:cNvSpPr>
          <p:nvPr/>
        </p:nvSpPr>
        <p:spPr bwMode="auto">
          <a:xfrm>
            <a:off x="4008438" y="4904926"/>
            <a:ext cx="198120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accent2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defRPr sz="2800">
                <a:solidFill>
                  <a:schemeClr val="accent2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accent2"/>
                </a:solidFill>
                <a:latin typeface="Arial" charset="0"/>
                <a:ea typeface="ＭＳ Ｐゴシック" charset="0"/>
              </a:defRPr>
            </a:lvl3pPr>
            <a:lvl4pPr>
              <a:defRPr sz="2000">
                <a:solidFill>
                  <a:schemeClr val="accent2"/>
                </a:solidFill>
                <a:latin typeface="Arial" charset="0"/>
                <a:ea typeface="ＭＳ Ｐゴシック" charset="0"/>
              </a:defRPr>
            </a:lvl4pPr>
            <a:lvl5pPr>
              <a:defRPr sz="2000">
                <a:solidFill>
                  <a:schemeClr val="accent2"/>
                </a:solidFill>
                <a:latin typeface="Arial" charset="0"/>
                <a:ea typeface="ＭＳ Ｐゴシック" charset="0"/>
              </a:defRPr>
            </a:lvl5pPr>
            <a:lvl6pPr eaLnBrk="0" hangingPunct="0">
              <a:defRPr sz="2000">
                <a:solidFill>
                  <a:schemeClr val="accent2"/>
                </a:solidFill>
                <a:latin typeface="Arial" charset="0"/>
                <a:ea typeface="ＭＳ Ｐゴシック" charset="0"/>
              </a:defRPr>
            </a:lvl6pPr>
            <a:lvl7pPr eaLnBrk="0" hangingPunct="0">
              <a:defRPr sz="2000">
                <a:solidFill>
                  <a:schemeClr val="accent2"/>
                </a:solidFill>
                <a:latin typeface="Arial" charset="0"/>
                <a:ea typeface="ＭＳ Ｐゴシック" charset="0"/>
              </a:defRPr>
            </a:lvl7pPr>
            <a:lvl8pPr eaLnBrk="0" hangingPunct="0">
              <a:defRPr sz="2000">
                <a:solidFill>
                  <a:schemeClr val="accent2"/>
                </a:solidFill>
                <a:latin typeface="Arial" charset="0"/>
                <a:ea typeface="ＭＳ Ｐゴシック" charset="0"/>
              </a:defRPr>
            </a:lvl8pPr>
            <a:lvl9pPr eaLnBrk="0" hangingPunct="0">
              <a:defRPr sz="2000">
                <a:solidFill>
                  <a:schemeClr val="accent2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000">
                <a:solidFill>
                  <a:schemeClr val="tx1"/>
                </a:solidFill>
              </a:rPr>
              <a:t>Images windowed identically</a:t>
            </a:r>
          </a:p>
        </p:txBody>
      </p:sp>
      <p:sp>
        <p:nvSpPr>
          <p:cNvPr id="14" name="Rectangle 22"/>
          <p:cNvSpPr txBox="1">
            <a:spLocks/>
          </p:cNvSpPr>
          <p:nvPr/>
        </p:nvSpPr>
        <p:spPr bwMode="auto">
          <a:xfrm>
            <a:off x="7046026" y="5334173"/>
            <a:ext cx="3786163" cy="321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defTabSz="457200" eaLnBrk="0" hangingPunct="0">
              <a:spcBef>
                <a:spcPct val="20000"/>
              </a:spcBef>
              <a:defRPr/>
            </a:pPr>
            <a:r>
              <a:rPr lang="en-GB" sz="1600" kern="0" dirty="0">
                <a:latin typeface="Calibri" panose="020F0502020204030204" pitchFamily="34" charset="0"/>
                <a:ea typeface="Arial" charset="0"/>
                <a:cs typeface="Arial" charset="0"/>
              </a:rPr>
              <a:t>Malik et al, MRM 2012 68(5):1481</a:t>
            </a:r>
          </a:p>
        </p:txBody>
      </p:sp>
    </p:spTree>
    <p:extLst>
      <p:ext uri="{BB962C8B-B14F-4D97-AF65-F5344CB8AC3E}">
        <p14:creationId xmlns:p14="http://schemas.microsoft.com/office/powerpoint/2010/main" val="195463678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rgbClr val="002060"/>
                </a:solidFill>
              </a:rPr>
              <a:t>Direct Signal Control : TSE imaging at 7T</a:t>
            </a:r>
            <a:endParaRPr lang="en-US" dirty="0"/>
          </a:p>
        </p:txBody>
      </p:sp>
      <p:pic>
        <p:nvPicPr>
          <p:cNvPr id="4" name="Picture 3" descr="ims_comp.pn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0336" y="2008271"/>
            <a:ext cx="6662788" cy="333139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905069" y="1570262"/>
            <a:ext cx="2130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Arial" charset="0"/>
                <a:ea typeface="Arial" charset="0"/>
                <a:cs typeface="Arial" charset="0"/>
              </a:rPr>
              <a:t>Original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335149" y="1597712"/>
            <a:ext cx="2130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Arial" charset="0"/>
                <a:ea typeface="Arial" charset="0"/>
                <a:cs typeface="Arial" charset="0"/>
              </a:rPr>
              <a:t>DSC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259022" y="3014887"/>
            <a:ext cx="266593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 charset="0"/>
                <a:ea typeface="Arial" charset="0"/>
                <a:cs typeface="Arial" charset="0"/>
              </a:rPr>
              <a:t>High resolution FSE (0.3x0.3x1.2mm</a:t>
            </a:r>
            <a:r>
              <a:rPr lang="en-US" sz="1600" baseline="30000" dirty="0">
                <a:latin typeface="Arial" charset="0"/>
                <a:ea typeface="Arial" charset="0"/>
                <a:cs typeface="Arial" charset="0"/>
              </a:rPr>
              <a:t>3</a:t>
            </a:r>
            <a:r>
              <a:rPr lang="en-US" sz="1600" dirty="0">
                <a:latin typeface="Arial" charset="0"/>
                <a:ea typeface="Arial" charset="0"/>
                <a:cs typeface="Arial" charset="0"/>
              </a:rPr>
              <a:t>). ETL=9</a:t>
            </a:r>
          </a:p>
          <a:p>
            <a:endParaRPr lang="en-US" sz="1600" dirty="0">
              <a:latin typeface="Arial" charset="0"/>
              <a:ea typeface="Arial" charset="0"/>
              <a:cs typeface="Arial" charset="0"/>
            </a:endParaRPr>
          </a:p>
          <a:p>
            <a:r>
              <a:rPr lang="en-US" sz="1600" b="1" dirty="0">
                <a:latin typeface="Arial" charset="0"/>
                <a:ea typeface="Arial" charset="0"/>
                <a:cs typeface="Arial" charset="0"/>
              </a:rPr>
              <a:t>7T with 8-ch </a:t>
            </a:r>
            <a:r>
              <a:rPr lang="en-US" sz="1600" b="1" dirty="0" err="1">
                <a:latin typeface="Arial" charset="0"/>
                <a:ea typeface="Arial" charset="0"/>
                <a:cs typeface="Arial" charset="0"/>
              </a:rPr>
              <a:t>PTx</a:t>
            </a:r>
            <a:r>
              <a:rPr lang="en-US" sz="1600" b="1" dirty="0">
                <a:latin typeface="Arial" charset="0"/>
                <a:ea typeface="Arial" charset="0"/>
                <a:cs typeface="Arial" charset="0"/>
              </a:rPr>
              <a:t> </a:t>
            </a:r>
          </a:p>
        </p:txBody>
      </p:sp>
      <p:sp>
        <p:nvSpPr>
          <p:cNvPr id="9" name="Rectangle 8"/>
          <p:cNvSpPr/>
          <p:nvPr/>
        </p:nvSpPr>
        <p:spPr>
          <a:xfrm>
            <a:off x="8766067" y="5457475"/>
            <a:ext cx="510228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>
                <a:latin typeface="Calibri" charset="0"/>
                <a:ea typeface="Calibri" charset="0"/>
                <a:cs typeface="Calibri" charset="0"/>
              </a:rPr>
              <a:t>Sbrizzi</a:t>
            </a:r>
            <a:r>
              <a:rPr lang="en-US" sz="1600" dirty="0">
                <a:latin typeface="Calibri" charset="0"/>
                <a:ea typeface="Calibri" charset="0"/>
                <a:cs typeface="Calibri" charset="0"/>
              </a:rPr>
              <a:t> et al, MRM 2017 77:361-373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4483177" y="3694614"/>
            <a:ext cx="341173" cy="176981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7953515" y="3634383"/>
            <a:ext cx="341173" cy="176981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099347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FC310F-82A4-7769-3C09-17FE612CDB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time-frames of control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62894D-A237-DE00-5F00-E01FB071CB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Static =&gt; consider the </a:t>
            </a:r>
            <a:r>
              <a:rPr lang="en-US" sz="2800" b="1" i="1" dirty="0"/>
              <a:t>fields</a:t>
            </a:r>
            <a:endParaRPr lang="en-US" sz="2800" b="1" dirty="0"/>
          </a:p>
          <a:p>
            <a:endParaRPr lang="en-US" sz="2800" dirty="0"/>
          </a:p>
          <a:p>
            <a:r>
              <a:rPr lang="en-US" sz="2800" dirty="0"/>
              <a:t>Dynamic (single pulse) =&gt; consider the </a:t>
            </a:r>
            <a:r>
              <a:rPr lang="en-US" sz="2800" b="1" i="1" dirty="0"/>
              <a:t>magnetization</a:t>
            </a:r>
          </a:p>
          <a:p>
            <a:endParaRPr lang="en-US" sz="2800" i="1" dirty="0"/>
          </a:p>
          <a:p>
            <a:r>
              <a:rPr lang="en-US" sz="2800" dirty="0"/>
              <a:t>Dynamic (multi-pulse) =&gt; consider the </a:t>
            </a:r>
            <a:r>
              <a:rPr lang="en-US" sz="2800" b="1" i="1" dirty="0"/>
              <a:t>signal</a:t>
            </a:r>
          </a:p>
          <a:p>
            <a:endParaRPr lang="en-US" sz="2800" b="1" i="1" dirty="0"/>
          </a:p>
          <a:p>
            <a:r>
              <a:rPr lang="en-US" sz="2800" dirty="0"/>
              <a:t>Each has their own use cases!</a:t>
            </a:r>
          </a:p>
        </p:txBody>
      </p:sp>
    </p:spTree>
    <p:extLst>
      <p:ext uri="{BB962C8B-B14F-4D97-AF65-F5344CB8AC3E}">
        <p14:creationId xmlns:p14="http://schemas.microsoft.com/office/powerpoint/2010/main" val="2633116285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10F9B08-732C-9FB2-09C2-BEE12553A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 of imperfections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A39382AB-D371-B402-ED75-73E4E31A118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80000" y="1519312"/>
                <a:ext cx="11232000" cy="4881488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‘Self learning’ can be a way to overcome system imperfections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The radiofrequency (RF) magnetic field =</a:t>
                </a:r>
                <a:r>
                  <a:rPr lang="en-US" sz="2400" baseline="-25000" dirty="0"/>
                  <a:t> 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bSup>
                  </m:oMath>
                </a14:m>
                <a:r>
                  <a:rPr lang="en-US" sz="2400" dirty="0"/>
                  <a:t> field can be non-uniform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We consider ways to overcome this specific problem as an example in this talk</a:t>
                </a:r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A39382AB-D371-B402-ED75-73E4E31A118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80000" y="1519312"/>
                <a:ext cx="11232000" cy="4881488"/>
              </a:xfrm>
              <a:blipFill>
                <a:blip r:embed="rId2"/>
                <a:stretch>
                  <a:fillRect l="-1467" t="-7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63726077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1CF824-7DA3-A8A7-509F-D1D6378F0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 we always need to optimize?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C4C8F5-C17B-5A36-E198-CBA50A2775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9240" y="1080336"/>
            <a:ext cx="3502387" cy="5311580"/>
          </a:xfrm>
        </p:spPr>
        <p:txBody>
          <a:bodyPr>
            <a:normAutofit/>
          </a:bodyPr>
          <a:lstStyle/>
          <a:p>
            <a:r>
              <a:rPr lang="en-US" dirty="0"/>
              <a:t>’Universal’ pulse designs</a:t>
            </a:r>
            <a:r>
              <a:rPr lang="en-US" baseline="30000" dirty="0"/>
              <a:t>1</a:t>
            </a:r>
            <a:r>
              <a:rPr lang="en-US" dirty="0"/>
              <a:t> – good performance achieved by ‘training’ on B1 data from multiple subjects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‘Hybrid’ universal / individual optimization (‘FOCUS’ pulse design</a:t>
            </a:r>
            <a:r>
              <a:rPr lang="en-US" baseline="30000" dirty="0"/>
              <a:t>2</a:t>
            </a:r>
            <a:r>
              <a:rPr lang="en-US" dirty="0"/>
              <a:t>) provides refinement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B56AD3D-6D70-7321-C8B9-999B09E15F5B}"/>
              </a:ext>
            </a:extLst>
          </p:cNvPr>
          <p:cNvSpPr txBox="1"/>
          <p:nvPr/>
        </p:nvSpPr>
        <p:spPr>
          <a:xfrm>
            <a:off x="8468288" y="6222639"/>
            <a:ext cx="35023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baseline="30000" dirty="0">
                <a:latin typeface="Calibri" charset="0"/>
                <a:ea typeface="Calibri" charset="0"/>
                <a:cs typeface="Calibri" charset="0"/>
              </a:rPr>
              <a:t>1</a:t>
            </a:r>
            <a:r>
              <a:rPr lang="en-US" sz="1600" i="1" dirty="0">
                <a:latin typeface="Calibri" charset="0"/>
                <a:ea typeface="Calibri" charset="0"/>
                <a:cs typeface="Calibri" charset="0"/>
              </a:rPr>
              <a:t>Gras et al, MRM 2017 77 (2):635</a:t>
            </a:r>
          </a:p>
          <a:p>
            <a:r>
              <a:rPr lang="en-US" sz="1600" i="1" baseline="30000" dirty="0">
                <a:latin typeface="Calibri" charset="0"/>
                <a:ea typeface="Calibri" charset="0"/>
                <a:cs typeface="Calibri" charset="0"/>
              </a:rPr>
              <a:t>2</a:t>
            </a:r>
            <a:r>
              <a:rPr lang="en-US" sz="1600" i="1" dirty="0">
                <a:latin typeface="Calibri" charset="0"/>
                <a:ea typeface="Calibri" charset="0"/>
                <a:cs typeface="Calibri" charset="0"/>
              </a:rPr>
              <a:t>Herrler et al, MRM 2021 85:3140</a:t>
            </a:r>
          </a:p>
        </p:txBody>
      </p:sp>
      <p:pic>
        <p:nvPicPr>
          <p:cNvPr id="2050" name="Picture 2" descr="Details are in the caption following the image">
            <a:extLst>
              <a:ext uri="{FF2B5EF4-FFF2-40B4-BE49-F238E27FC236}">
                <a16:creationId xmlns:a16="http://schemas.microsoft.com/office/drawing/2014/main" id="{ED19D867-6B20-3B98-A7BC-304F236DBB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653" b="50000"/>
          <a:stretch>
            <a:fillRect/>
          </a:stretch>
        </p:blipFill>
        <p:spPr bwMode="auto">
          <a:xfrm>
            <a:off x="4180411" y="1275039"/>
            <a:ext cx="2751780" cy="1935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Details are in the caption following the image">
            <a:extLst>
              <a:ext uri="{FF2B5EF4-FFF2-40B4-BE49-F238E27FC236}">
                <a16:creationId xmlns:a16="http://schemas.microsoft.com/office/drawing/2014/main" id="{F4ABBC85-2A63-3D52-8411-1F6640CF02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61" r="-157" b="79517"/>
          <a:stretch>
            <a:fillRect/>
          </a:stretch>
        </p:blipFill>
        <p:spPr bwMode="auto">
          <a:xfrm>
            <a:off x="7428498" y="1336863"/>
            <a:ext cx="4097200" cy="1657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Details are in the caption following the image">
            <a:extLst>
              <a:ext uri="{FF2B5EF4-FFF2-40B4-BE49-F238E27FC236}">
                <a16:creationId xmlns:a16="http://schemas.microsoft.com/office/drawing/2014/main" id="{F6C5AB63-8A0B-7C6C-5983-87E3DEF0E4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2387" y="3720544"/>
            <a:ext cx="3765570" cy="2499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Details are in the caption following the image">
            <a:extLst>
              <a:ext uri="{FF2B5EF4-FFF2-40B4-BE49-F238E27FC236}">
                <a16:creationId xmlns:a16="http://schemas.microsoft.com/office/drawing/2014/main" id="{F2EA5016-9894-90E7-B3F7-DB36531289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915"/>
          <a:stretch>
            <a:fillRect/>
          </a:stretch>
        </p:blipFill>
        <p:spPr bwMode="auto">
          <a:xfrm>
            <a:off x="7969476" y="3924885"/>
            <a:ext cx="3799064" cy="1887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775289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FB04DE-BD4B-C53B-1589-1C62648B4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Outlook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53936-D716-5D48-0AE4-D736B181B8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pTx gives </a:t>
            </a:r>
            <a:r>
              <a:rPr lang="en-US" sz="2400" b="1" dirty="0"/>
              <a:t>spatial</a:t>
            </a:r>
            <a:r>
              <a:rPr lang="en-US" sz="2400" dirty="0"/>
              <a:t> and </a:t>
            </a:r>
            <a:r>
              <a:rPr lang="en-US" sz="2400" b="1" dirty="0"/>
              <a:t>temporal </a:t>
            </a:r>
            <a:r>
              <a:rPr lang="en-US" sz="2400" dirty="0"/>
              <a:t>control of RF fields</a:t>
            </a:r>
          </a:p>
          <a:p>
            <a:endParaRPr lang="en-US" sz="2400" b="1" dirty="0"/>
          </a:p>
          <a:p>
            <a:r>
              <a:rPr lang="en-US" sz="2400" dirty="0"/>
              <a:t>Optimal method really depends on the application (not ‘one size fits all’)</a:t>
            </a:r>
          </a:p>
          <a:p>
            <a:endParaRPr lang="en-US" sz="2400" dirty="0"/>
          </a:p>
          <a:p>
            <a:r>
              <a:rPr lang="en-US" sz="2400" dirty="0"/>
              <a:t>Classic approaches are optimization based, but ‘learning’ is coming</a:t>
            </a:r>
          </a:p>
          <a:p>
            <a:endParaRPr lang="en-US" sz="2400" dirty="0"/>
          </a:p>
          <a:p>
            <a:pPr lvl="4"/>
            <a:r>
              <a:rPr lang="en-US" sz="2400" dirty="0"/>
              <a:t>‘universal’ solutions are a low-order type of learning</a:t>
            </a:r>
          </a:p>
          <a:p>
            <a:pPr lvl="4"/>
            <a:r>
              <a:rPr lang="en-US" sz="2400" dirty="0"/>
              <a:t>More bespoke methods are being researched</a:t>
            </a:r>
          </a:p>
          <a:p>
            <a:pPr marL="0" indent="0">
              <a:buNone/>
            </a:pPr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02078241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FBB7BBB-BDEE-0645-B9B4-BC16FFC4523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E695B9B-A7BB-114B-9B0A-D884141025B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br>
              <a:rPr lang="en-GB" dirty="0"/>
            </a:br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 err="1"/>
              <a:t>Shaihan.malik@kcl.ac.uk</a:t>
            </a:r>
            <a:br>
              <a:rPr lang="en-GB" dirty="0"/>
            </a:br>
            <a:r>
              <a:rPr lang="en-GB" dirty="0"/>
              <a:t>https://</a:t>
            </a:r>
            <a:r>
              <a:rPr lang="en-GB" dirty="0" err="1"/>
              <a:t>www.kcl.ac.uk</a:t>
            </a:r>
            <a:r>
              <a:rPr lang="en-GB" dirty="0"/>
              <a:t>/people/</a:t>
            </a:r>
            <a:r>
              <a:rPr lang="en-GB" dirty="0" err="1"/>
              <a:t>shaihan</a:t>
            </a:r>
            <a:r>
              <a:rPr lang="en-GB" dirty="0"/>
              <a:t>-malik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05C564-6F13-C445-8717-625C811FEBC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en-US" dirty="0"/>
              <a:t>© 2020 King’s College London. All rights reserved</a:t>
            </a:r>
          </a:p>
          <a:p>
            <a:pPr lvl="0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2590368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</a:t>
            </a:r>
            <a:r>
              <a:rPr lang="en-US" baseline="-25000" dirty="0"/>
              <a:t>1</a:t>
            </a:r>
            <a:r>
              <a:rPr lang="en-US" dirty="0"/>
              <a:t> inhomogeneity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GB" sz="2100" dirty="0"/>
              <a:t>Problematic for clinical 3T imaging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1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3200" dirty="0"/>
          </a:p>
          <a:p>
            <a:pPr marL="706438" lvl="1" indent="-342900">
              <a:buFont typeface="Arial" panose="020B0604020202020204" pitchFamily="34" charset="0"/>
              <a:buChar char="•"/>
            </a:pPr>
            <a:r>
              <a:rPr lang="en-GB" dirty="0"/>
              <a:t>Variability between subjects</a:t>
            </a:r>
          </a:p>
          <a:p>
            <a:pPr marL="438150" lvl="1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dirty="0"/>
              <a:t>Effects get worse as B</a:t>
            </a:r>
            <a:r>
              <a:rPr lang="en-GB" baseline="-25000" dirty="0"/>
              <a:t>0</a:t>
            </a:r>
            <a:r>
              <a:rPr lang="en-GB" dirty="0"/>
              <a:t> increases</a:t>
            </a:r>
          </a:p>
          <a:p>
            <a:pPr marL="649288" lvl="1" indent="-285750">
              <a:buFont typeface="Arial" panose="020B0604020202020204" pitchFamily="34" charset="0"/>
              <a:buChar char="•"/>
            </a:pPr>
            <a:endParaRPr lang="en-GB" sz="1400" dirty="0"/>
          </a:p>
        </p:txBody>
      </p:sp>
      <p:pic>
        <p:nvPicPr>
          <p:cNvPr id="15" name="Picture 2" descr="Breast 2DT1W Conventional_bottom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797602" y="1904449"/>
            <a:ext cx="2441812" cy="12961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3" descr="ARTEFACT_COR.bmp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885787" y="1581541"/>
            <a:ext cx="1800000" cy="180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" name="Picture 5" descr="C:\Users\sm12\Dropbox\Grant applications\EPSRC\INTERVIEW\figures\fetus3.png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5909" y="1581541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>
            <a:spLocks noChangeArrowheads="1"/>
          </p:cNvSpPr>
          <p:nvPr/>
        </p:nvSpPr>
        <p:spPr bwMode="auto">
          <a:xfrm>
            <a:off x="2214463" y="3452415"/>
            <a:ext cx="2225354" cy="26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>
              <a:lnSpc>
                <a:spcPct val="93000"/>
              </a:lnSpc>
              <a:buClr>
                <a:srgbClr val="000000"/>
              </a:buClr>
              <a:buSzPct val="100000"/>
              <a:buFont typeface="Arial" charset="0"/>
              <a:buNone/>
            </a:pPr>
            <a:r>
              <a:rPr lang="nl-NL" sz="1200" b="1" dirty="0">
                <a:solidFill>
                  <a:srgbClr val="002060"/>
                </a:solidFill>
                <a:latin typeface="Calibri" charset="0"/>
                <a:ea typeface="Calibri" charset="0"/>
                <a:cs typeface="Calibri" charset="0"/>
              </a:rPr>
              <a:t>Cardiac (short axis)</a:t>
            </a:r>
            <a:endParaRPr lang="en-US" sz="1200" b="1" dirty="0">
              <a:solidFill>
                <a:srgbClr val="002060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4" name="TextBox 23"/>
          <p:cNvSpPr txBox="1">
            <a:spLocks noChangeArrowheads="1"/>
          </p:cNvSpPr>
          <p:nvPr/>
        </p:nvSpPr>
        <p:spPr bwMode="auto">
          <a:xfrm>
            <a:off x="4007769" y="3452415"/>
            <a:ext cx="2225354" cy="26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>
              <a:lnSpc>
                <a:spcPct val="93000"/>
              </a:lnSpc>
              <a:buClr>
                <a:srgbClr val="000000"/>
              </a:buClr>
              <a:buSzPct val="100000"/>
              <a:buFont typeface="Arial" charset="0"/>
              <a:buNone/>
            </a:pPr>
            <a:r>
              <a:rPr lang="nl-NL" sz="1200" b="1" dirty="0">
                <a:solidFill>
                  <a:srgbClr val="002060"/>
                </a:solidFill>
                <a:latin typeface="Calibri" charset="0"/>
                <a:ea typeface="Calibri" charset="0"/>
                <a:cs typeface="Calibri" charset="0"/>
              </a:rPr>
              <a:t>Thighs (coronal view)</a:t>
            </a:r>
            <a:endParaRPr lang="en-US" sz="1200" b="1" dirty="0">
              <a:solidFill>
                <a:srgbClr val="002060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5" name="TextBox 24"/>
          <p:cNvSpPr txBox="1">
            <a:spLocks noChangeArrowheads="1"/>
          </p:cNvSpPr>
          <p:nvPr/>
        </p:nvSpPr>
        <p:spPr bwMode="auto">
          <a:xfrm>
            <a:off x="6030887" y="3452415"/>
            <a:ext cx="2225354" cy="26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>
              <a:lnSpc>
                <a:spcPct val="93000"/>
              </a:lnSpc>
              <a:buClr>
                <a:srgbClr val="000000"/>
              </a:buClr>
              <a:buSzPct val="100000"/>
              <a:buFont typeface="Arial" charset="0"/>
              <a:buNone/>
            </a:pPr>
            <a:r>
              <a:rPr lang="nl-NL" sz="1200" b="1" dirty="0">
                <a:solidFill>
                  <a:srgbClr val="002060"/>
                </a:solidFill>
                <a:latin typeface="Calibri" charset="0"/>
                <a:ea typeface="Calibri" charset="0"/>
                <a:cs typeface="Calibri" charset="0"/>
              </a:rPr>
              <a:t>Foetus (</a:t>
            </a:r>
            <a:r>
              <a:rPr lang="nl-NL" sz="1200" b="1" i="1" dirty="0">
                <a:solidFill>
                  <a:srgbClr val="002060"/>
                </a:solidFill>
                <a:latin typeface="Calibri" charset="0"/>
                <a:ea typeface="Calibri" charset="0"/>
                <a:cs typeface="Calibri" charset="0"/>
              </a:rPr>
              <a:t>in utero</a:t>
            </a:r>
            <a:r>
              <a:rPr lang="nl-NL" sz="1200" b="1" dirty="0">
                <a:solidFill>
                  <a:srgbClr val="002060"/>
                </a:solidFill>
                <a:latin typeface="Calibri" charset="0"/>
                <a:ea typeface="Calibri" charset="0"/>
                <a:cs typeface="Calibri" charset="0"/>
              </a:rPr>
              <a:t>)</a:t>
            </a:r>
            <a:endParaRPr lang="en-US" sz="1200" b="1" dirty="0">
              <a:solidFill>
                <a:srgbClr val="002060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6" name="TextBox 25"/>
          <p:cNvSpPr txBox="1">
            <a:spLocks noChangeArrowheads="1"/>
          </p:cNvSpPr>
          <p:nvPr/>
        </p:nvSpPr>
        <p:spPr bwMode="auto">
          <a:xfrm>
            <a:off x="8263135" y="3452415"/>
            <a:ext cx="2225354" cy="26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>
              <a:lnSpc>
                <a:spcPct val="93000"/>
              </a:lnSpc>
              <a:buClr>
                <a:srgbClr val="000000"/>
              </a:buClr>
              <a:buSzPct val="100000"/>
              <a:buFont typeface="Arial" charset="0"/>
              <a:buNone/>
            </a:pPr>
            <a:r>
              <a:rPr lang="nl-NL" sz="1200" b="1" dirty="0">
                <a:solidFill>
                  <a:srgbClr val="002060"/>
                </a:solidFill>
                <a:latin typeface="Calibri" charset="0"/>
                <a:ea typeface="Calibri" charset="0"/>
                <a:cs typeface="Calibri" charset="0"/>
              </a:rPr>
              <a:t>Breast (axial view)</a:t>
            </a:r>
            <a:endParaRPr lang="en-US" sz="1200" b="1" dirty="0">
              <a:solidFill>
                <a:srgbClr val="002060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1026" name="Picture 2" descr="C:\Users\sm12\Desktop\cardiacshading.png"/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7000" contrast="2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1919538" y="1581541"/>
            <a:ext cx="1799999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val 4"/>
          <p:cNvSpPr/>
          <p:nvPr/>
        </p:nvSpPr>
        <p:spPr>
          <a:xfrm rot="20516609">
            <a:off x="2214463" y="2212160"/>
            <a:ext cx="605073" cy="792088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Oval 26"/>
          <p:cNvSpPr/>
          <p:nvPr/>
        </p:nvSpPr>
        <p:spPr>
          <a:xfrm rot="20934103">
            <a:off x="4232642" y="1628942"/>
            <a:ext cx="605222" cy="1160244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Oval 27"/>
          <p:cNvSpPr/>
          <p:nvPr/>
        </p:nvSpPr>
        <p:spPr>
          <a:xfrm rot="2155150">
            <a:off x="6814899" y="2456463"/>
            <a:ext cx="314891" cy="589018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Oval 28"/>
          <p:cNvSpPr/>
          <p:nvPr/>
        </p:nvSpPr>
        <p:spPr>
          <a:xfrm rot="2155150">
            <a:off x="8257601" y="2307277"/>
            <a:ext cx="720000" cy="720000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8" name="Picture 17"/>
          <p:cNvPicPr>
            <a:picLocks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53" b="49588"/>
          <a:stretch/>
        </p:blipFill>
        <p:spPr bwMode="auto">
          <a:xfrm>
            <a:off x="6233123" y="4533635"/>
            <a:ext cx="1774516" cy="1754536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22"/>
          <p:cNvSpPr txBox="1">
            <a:spLocks noChangeArrowheads="1"/>
          </p:cNvSpPr>
          <p:nvPr/>
        </p:nvSpPr>
        <p:spPr bwMode="auto">
          <a:xfrm>
            <a:off x="6462559" y="6390536"/>
            <a:ext cx="1529407" cy="264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>
              <a:lnSpc>
                <a:spcPct val="93000"/>
              </a:lnSpc>
              <a:buClr>
                <a:srgbClr val="000000"/>
              </a:buClr>
              <a:buSzPct val="100000"/>
              <a:buFont typeface="Arial" charset="0"/>
              <a:buNone/>
            </a:pPr>
            <a:r>
              <a:rPr lang="nl-NL" sz="1200" b="1" dirty="0">
                <a:solidFill>
                  <a:srgbClr val="002060"/>
                </a:solidFill>
                <a:latin typeface="Calibri" charset="0"/>
                <a:ea typeface="Calibri" charset="0"/>
                <a:cs typeface="Calibri" charset="0"/>
              </a:rPr>
              <a:t>7T </a:t>
            </a:r>
            <a:r>
              <a:rPr lang="nl-NL" sz="1200" b="1">
                <a:solidFill>
                  <a:srgbClr val="002060"/>
                </a:solidFill>
                <a:latin typeface="Calibri" charset="0"/>
                <a:ea typeface="Calibri" charset="0"/>
                <a:cs typeface="Calibri" charset="0"/>
              </a:rPr>
              <a:t>Brain image</a:t>
            </a:r>
            <a:endParaRPr lang="en-US" sz="1200" b="1" dirty="0">
              <a:solidFill>
                <a:srgbClr val="002060"/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389748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3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parallel transmission?</a:t>
            </a: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647" y="1392245"/>
            <a:ext cx="3694415" cy="441429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4791" y="1557629"/>
            <a:ext cx="1668540" cy="4171351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0886" y="2012367"/>
            <a:ext cx="2576947" cy="1483697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414" y="4584624"/>
            <a:ext cx="846120" cy="883845"/>
          </a:xfrm>
          <a:prstGeom prst="rect">
            <a:avLst/>
          </a:prstGeom>
        </p:spPr>
      </p:pic>
      <p:grpSp>
        <p:nvGrpSpPr>
          <p:cNvPr id="19" name="Group 18"/>
          <p:cNvGrpSpPr/>
          <p:nvPr/>
        </p:nvGrpSpPr>
        <p:grpSpPr>
          <a:xfrm>
            <a:off x="917310" y="2647951"/>
            <a:ext cx="1847127" cy="1111241"/>
            <a:chOff x="102433" y="2647950"/>
            <a:chExt cx="1847127" cy="1111241"/>
          </a:xfrm>
        </p:grpSpPr>
        <p:grpSp>
          <p:nvGrpSpPr>
            <p:cNvPr id="9" name="Group 8"/>
            <p:cNvGrpSpPr/>
            <p:nvPr/>
          </p:nvGrpSpPr>
          <p:grpSpPr>
            <a:xfrm>
              <a:off x="694571" y="2647950"/>
              <a:ext cx="1254989" cy="995354"/>
              <a:chOff x="1068412" y="3503622"/>
              <a:chExt cx="1254989" cy="995354"/>
            </a:xfrm>
          </p:grpSpPr>
          <p:sp>
            <p:nvSpPr>
              <p:cNvPr id="12" name="TextBox 11"/>
              <p:cNvSpPr txBox="1"/>
              <p:nvPr/>
            </p:nvSpPr>
            <p:spPr>
              <a:xfrm>
                <a:off x="1302499" y="4149080"/>
                <a:ext cx="144016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800" b="1" dirty="0"/>
                  <a:t>0</a:t>
                </a:r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1254125" y="4255572"/>
                <a:ext cx="576808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800" b="1" dirty="0"/>
                  <a:t>90</a:t>
                </a:r>
              </a:p>
            </p:txBody>
          </p:sp>
          <p:cxnSp>
            <p:nvCxnSpPr>
              <p:cNvPr id="14" name="Elbow Connector 13"/>
              <p:cNvCxnSpPr>
                <a:stCxn id="11" idx="0"/>
              </p:cNvCxnSpPr>
              <p:nvPr/>
            </p:nvCxnSpPr>
            <p:spPr>
              <a:xfrm rot="5400000" flipH="1" flipV="1">
                <a:off x="1510335" y="3391428"/>
                <a:ext cx="700872" cy="925260"/>
              </a:xfrm>
              <a:prstGeom prst="bentConnector2">
                <a:avLst/>
              </a:prstGeom>
              <a:ln w="12700">
                <a:solidFill>
                  <a:schemeClr val="bg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Elbow Connector 14"/>
              <p:cNvCxnSpPr/>
              <p:nvPr/>
            </p:nvCxnSpPr>
            <p:spPr>
              <a:xfrm>
                <a:off x="1542157" y="4361419"/>
                <a:ext cx="282695" cy="109597"/>
              </a:xfrm>
              <a:prstGeom prst="bentConnector3">
                <a:avLst>
                  <a:gd name="adj1" fmla="val 50000"/>
                </a:avLst>
              </a:prstGeom>
              <a:ln w="12700">
                <a:solidFill>
                  <a:schemeClr val="bg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>
                <a:stCxn id="10" idx="0"/>
                <a:endCxn id="11" idx="1"/>
              </p:cNvCxnSpPr>
              <p:nvPr/>
            </p:nvCxnSpPr>
            <p:spPr>
              <a:xfrm flipV="1">
                <a:off x="1068412" y="4351735"/>
                <a:ext cx="185713" cy="9922"/>
              </a:xfrm>
              <a:prstGeom prst="line">
                <a:avLst/>
              </a:prstGeom>
              <a:ln w="12700">
                <a:solidFill>
                  <a:schemeClr val="bg2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1" name="Rectangle 10"/>
              <p:cNvSpPr/>
              <p:nvPr/>
            </p:nvSpPr>
            <p:spPr>
              <a:xfrm>
                <a:off x="1254125" y="4204494"/>
                <a:ext cx="288032" cy="294482"/>
              </a:xfrm>
              <a:prstGeom prst="rect">
                <a:avLst/>
              </a:prstGeom>
              <a:noFill/>
              <a:ln w="12700">
                <a:solidFill>
                  <a:schemeClr val="tx1">
                    <a:lumMod val="50000"/>
                    <a:lumOff val="5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0" name="AutoShape 90"/>
            <p:cNvSpPr>
              <a:spLocks noChangeArrowheads="1"/>
            </p:cNvSpPr>
            <p:nvPr/>
          </p:nvSpPr>
          <p:spPr bwMode="auto">
            <a:xfrm rot="5400000">
              <a:off x="145296" y="3209916"/>
              <a:ext cx="506412" cy="592138"/>
            </a:xfrm>
            <a:prstGeom prst="triangle">
              <a:avLst>
                <a:gd name="adj" fmla="val 50000"/>
              </a:avLst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rot="10800000" vert="eaVert" wrap="none" anchor="ctr"/>
            <a:lstStyle/>
            <a:p>
              <a:endParaRPr lang="en-US" sz="1000">
                <a:latin typeface="Arial" charset="0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241954" y="1223595"/>
            <a:ext cx="26207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libri" charset="0"/>
                <a:ea typeface="Calibri" charset="0"/>
                <a:cs typeface="Calibri" charset="0"/>
              </a:rPr>
              <a:t>‘Transmission’ = Generate RF magnetic field (‘B</a:t>
            </a:r>
            <a:r>
              <a:rPr lang="en-US" baseline="-25000" dirty="0">
                <a:latin typeface="Calibri" charset="0"/>
                <a:ea typeface="Calibri" charset="0"/>
                <a:cs typeface="Calibri" charset="0"/>
              </a:rPr>
              <a:t>1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’)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431508" y="3981467"/>
            <a:ext cx="26207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charset="0"/>
                <a:ea typeface="Calibri" charset="0"/>
                <a:cs typeface="Calibri" charset="0"/>
              </a:rPr>
              <a:t>B</a:t>
            </a:r>
            <a:r>
              <a:rPr lang="en-US" baseline="-25000" dirty="0">
                <a:latin typeface="Calibri" charset="0"/>
                <a:ea typeface="Calibri" charset="0"/>
                <a:cs typeface="Calibri" charset="0"/>
              </a:rPr>
              <a:t>1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 field not spatially uniform at high field (3T+)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11309" y="4982866"/>
            <a:ext cx="1816100" cy="241300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 flipV="1">
            <a:off x="5503411" y="2846717"/>
            <a:ext cx="1409026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6363413" y="5928185"/>
            <a:ext cx="46553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Calibri" charset="0"/>
                <a:ea typeface="Calibri" charset="0"/>
                <a:cs typeface="Calibri" charset="0"/>
              </a:rPr>
              <a:t>Spatial properties depend on EM interaction between body and </a:t>
            </a:r>
            <a:r>
              <a:rPr lang="en-US" i="1">
                <a:latin typeface="Calibri" charset="0"/>
                <a:ea typeface="Calibri" charset="0"/>
                <a:cs typeface="Calibri" charset="0"/>
              </a:rPr>
              <a:t>coil – </a:t>
            </a:r>
            <a:r>
              <a:rPr lang="en-US" i="1" dirty="0">
                <a:latin typeface="Calibri" charset="0"/>
                <a:ea typeface="Calibri" charset="0"/>
                <a:cs typeface="Calibri" charset="0"/>
              </a:rPr>
              <a:t>we cannot control </a:t>
            </a:r>
            <a:r>
              <a:rPr lang="en-US" i="1">
                <a:latin typeface="Calibri" charset="0"/>
                <a:ea typeface="Calibri" charset="0"/>
                <a:cs typeface="Calibri" charset="0"/>
              </a:rPr>
              <a:t>this. </a:t>
            </a:r>
            <a:endParaRPr lang="en-US" i="1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68197" y="5540737"/>
            <a:ext cx="568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Calibri" charset="0"/>
                <a:ea typeface="Calibri" charset="0"/>
                <a:cs typeface="Calibri" charset="0"/>
              </a:rPr>
              <a:t>b(t)</a:t>
            </a:r>
            <a:endParaRPr lang="en-US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923391" y="1149402"/>
            <a:ext cx="2620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alibri" charset="0"/>
                <a:ea typeface="Calibri" charset="0"/>
                <a:cs typeface="Calibri" charset="0"/>
              </a:rPr>
              <a:t>B</a:t>
            </a:r>
            <a:r>
              <a:rPr lang="en-US" b="1" baseline="-25000" dirty="0">
                <a:latin typeface="Calibri" charset="0"/>
                <a:ea typeface="Calibri" charset="0"/>
                <a:cs typeface="Calibri" charset="0"/>
              </a:rPr>
              <a:t>1</a:t>
            </a:r>
            <a:r>
              <a:rPr lang="en-US" b="1" dirty="0">
                <a:latin typeface="Calibri" charset="0"/>
                <a:ea typeface="Calibri" charset="0"/>
                <a:cs typeface="Calibri" charset="0"/>
              </a:rPr>
              <a:t> during RF pulse at 3T</a:t>
            </a:r>
            <a:endParaRPr lang="en-US" b="1" baseline="-250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094432" y="4812488"/>
            <a:ext cx="231941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alibri" charset="0"/>
                <a:ea typeface="Calibri" charset="0"/>
                <a:cs typeface="Calibri" charset="0"/>
              </a:rPr>
              <a:t>Standard, single channel transmission</a:t>
            </a:r>
          </a:p>
        </p:txBody>
      </p:sp>
    </p:spTree>
    <p:extLst>
      <p:ext uri="{BB962C8B-B14F-4D97-AF65-F5344CB8AC3E}">
        <p14:creationId xmlns:p14="http://schemas.microsoft.com/office/powerpoint/2010/main" val="191406185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2" grpId="0"/>
      <p:bldP spid="22" grpId="1"/>
      <p:bldP spid="8" grpId="0"/>
      <p:bldP spid="2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Parallel Transmission</a:t>
            </a: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7503" y="1267884"/>
            <a:ext cx="3693910" cy="4414290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3139" y="1267884"/>
            <a:ext cx="3694415" cy="4414290"/>
          </a:xfrm>
          <a:prstGeom prst="rect">
            <a:avLst/>
          </a:prstGeom>
        </p:spPr>
      </p:pic>
      <p:grpSp>
        <p:nvGrpSpPr>
          <p:cNvPr id="52" name="Group 51"/>
          <p:cNvGrpSpPr/>
          <p:nvPr/>
        </p:nvGrpSpPr>
        <p:grpSpPr>
          <a:xfrm>
            <a:off x="1894802" y="2523590"/>
            <a:ext cx="1847127" cy="1111241"/>
            <a:chOff x="102433" y="2647950"/>
            <a:chExt cx="1847127" cy="1111241"/>
          </a:xfrm>
        </p:grpSpPr>
        <p:grpSp>
          <p:nvGrpSpPr>
            <p:cNvPr id="53" name="Group 52"/>
            <p:cNvGrpSpPr/>
            <p:nvPr/>
          </p:nvGrpSpPr>
          <p:grpSpPr>
            <a:xfrm>
              <a:off x="694571" y="2647950"/>
              <a:ext cx="1254989" cy="995354"/>
              <a:chOff x="1068412" y="3503622"/>
              <a:chExt cx="1254989" cy="995354"/>
            </a:xfrm>
          </p:grpSpPr>
          <p:sp>
            <p:nvSpPr>
              <p:cNvPr id="55" name="TextBox 54"/>
              <p:cNvSpPr txBox="1"/>
              <p:nvPr/>
            </p:nvSpPr>
            <p:spPr>
              <a:xfrm>
                <a:off x="1302499" y="4149080"/>
                <a:ext cx="144016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800" b="1" dirty="0"/>
                  <a:t>0</a:t>
                </a:r>
              </a:p>
            </p:txBody>
          </p:sp>
          <p:sp>
            <p:nvSpPr>
              <p:cNvPr id="56" name="TextBox 55"/>
              <p:cNvSpPr txBox="1"/>
              <p:nvPr/>
            </p:nvSpPr>
            <p:spPr>
              <a:xfrm>
                <a:off x="1254125" y="4255572"/>
                <a:ext cx="576808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800" b="1" dirty="0"/>
                  <a:t>90</a:t>
                </a:r>
              </a:p>
            </p:txBody>
          </p:sp>
          <p:cxnSp>
            <p:nvCxnSpPr>
              <p:cNvPr id="57" name="Elbow Connector 56"/>
              <p:cNvCxnSpPr>
                <a:stCxn id="60" idx="0"/>
              </p:cNvCxnSpPr>
              <p:nvPr/>
            </p:nvCxnSpPr>
            <p:spPr>
              <a:xfrm rot="5400000" flipH="1" flipV="1">
                <a:off x="1510335" y="3391428"/>
                <a:ext cx="700872" cy="925260"/>
              </a:xfrm>
              <a:prstGeom prst="bentConnector2">
                <a:avLst/>
              </a:prstGeom>
              <a:ln w="12700">
                <a:solidFill>
                  <a:schemeClr val="bg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Elbow Connector 57"/>
              <p:cNvCxnSpPr/>
              <p:nvPr/>
            </p:nvCxnSpPr>
            <p:spPr>
              <a:xfrm>
                <a:off x="1542157" y="4361419"/>
                <a:ext cx="282695" cy="109597"/>
              </a:xfrm>
              <a:prstGeom prst="bentConnector3">
                <a:avLst>
                  <a:gd name="adj1" fmla="val 50000"/>
                </a:avLst>
              </a:prstGeom>
              <a:ln w="12700">
                <a:solidFill>
                  <a:schemeClr val="bg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/>
              <p:cNvCxnSpPr>
                <a:stCxn id="59" idx="0"/>
                <a:endCxn id="60" idx="1"/>
              </p:cNvCxnSpPr>
              <p:nvPr/>
            </p:nvCxnSpPr>
            <p:spPr>
              <a:xfrm flipV="1">
                <a:off x="1068412" y="4351735"/>
                <a:ext cx="185713" cy="9922"/>
              </a:xfrm>
              <a:prstGeom prst="line">
                <a:avLst/>
              </a:prstGeom>
              <a:ln w="12700">
                <a:solidFill>
                  <a:schemeClr val="bg2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0" name="Rectangle 59"/>
              <p:cNvSpPr/>
              <p:nvPr/>
            </p:nvSpPr>
            <p:spPr>
              <a:xfrm>
                <a:off x="1254125" y="4204494"/>
                <a:ext cx="288032" cy="294482"/>
              </a:xfrm>
              <a:prstGeom prst="rect">
                <a:avLst/>
              </a:prstGeom>
              <a:noFill/>
              <a:ln w="12700">
                <a:solidFill>
                  <a:schemeClr val="tx1">
                    <a:lumMod val="50000"/>
                    <a:lumOff val="50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54" name="AutoShape 90"/>
            <p:cNvSpPr>
              <a:spLocks noChangeArrowheads="1"/>
            </p:cNvSpPr>
            <p:nvPr/>
          </p:nvSpPr>
          <p:spPr bwMode="auto">
            <a:xfrm rot="5400000">
              <a:off x="145296" y="3209916"/>
              <a:ext cx="506412" cy="592138"/>
            </a:xfrm>
            <a:prstGeom prst="triangle">
              <a:avLst>
                <a:gd name="adj" fmla="val 50000"/>
              </a:avLst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rot="10800000" vert="eaVert" wrap="none" anchor="ctr"/>
            <a:lstStyle/>
            <a:p>
              <a:endParaRPr lang="en-US" sz="1000">
                <a:latin typeface="Arial" charset="0"/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6035431" y="2219058"/>
            <a:ext cx="523702" cy="2112962"/>
            <a:chOff x="4572000" y="2702709"/>
            <a:chExt cx="523702" cy="2112962"/>
          </a:xfrm>
        </p:grpSpPr>
        <p:sp>
          <p:nvSpPr>
            <p:cNvPr id="8" name="AutoShape 111"/>
            <p:cNvSpPr>
              <a:spLocks noChangeArrowheads="1"/>
            </p:cNvSpPr>
            <p:nvPr/>
          </p:nvSpPr>
          <p:spPr bwMode="auto">
            <a:xfrm rot="5400000">
              <a:off x="4545012" y="2729697"/>
              <a:ext cx="231775" cy="177800"/>
            </a:xfrm>
            <a:prstGeom prst="triangle">
              <a:avLst>
                <a:gd name="adj" fmla="val 50000"/>
              </a:avLst>
            </a:prstGeom>
            <a:noFill/>
            <a:ln w="19050">
              <a:solidFill>
                <a:schemeClr val="tx1"/>
              </a:solidFill>
              <a:prstDash val="solid"/>
              <a:miter lim="800000"/>
              <a:headEnd/>
              <a:tailEnd/>
            </a:ln>
          </p:spPr>
          <p:txBody>
            <a:bodyPr rot="10800000" vert="eaVert" wrap="none" anchor="ctr"/>
            <a:lstStyle/>
            <a:p>
              <a:endParaRPr lang="en-US" sz="2400">
                <a:latin typeface="Arial" charset="0"/>
              </a:endParaRPr>
            </a:p>
          </p:txBody>
        </p:sp>
        <p:sp>
          <p:nvSpPr>
            <p:cNvPr id="9" name="AutoShape 112"/>
            <p:cNvSpPr>
              <a:spLocks noChangeArrowheads="1"/>
            </p:cNvSpPr>
            <p:nvPr/>
          </p:nvSpPr>
          <p:spPr bwMode="auto">
            <a:xfrm rot="5400000">
              <a:off x="4545012" y="3539322"/>
              <a:ext cx="231775" cy="177800"/>
            </a:xfrm>
            <a:prstGeom prst="triangle">
              <a:avLst>
                <a:gd name="adj" fmla="val 50000"/>
              </a:avLst>
            </a:prstGeom>
            <a:noFill/>
            <a:ln w="19050">
              <a:solidFill>
                <a:schemeClr val="tx1"/>
              </a:solidFill>
              <a:prstDash val="solid"/>
              <a:miter lim="800000"/>
              <a:headEnd/>
              <a:tailEnd/>
            </a:ln>
          </p:spPr>
          <p:txBody>
            <a:bodyPr rot="10800000" vert="eaVert" wrap="none" anchor="ctr"/>
            <a:lstStyle/>
            <a:p>
              <a:endParaRPr lang="en-US" sz="2400">
                <a:latin typeface="Arial" charset="0"/>
              </a:endParaRPr>
            </a:p>
          </p:txBody>
        </p:sp>
        <p:sp>
          <p:nvSpPr>
            <p:cNvPr id="10" name="AutoShape 113"/>
            <p:cNvSpPr>
              <a:spLocks noChangeArrowheads="1"/>
            </p:cNvSpPr>
            <p:nvPr/>
          </p:nvSpPr>
          <p:spPr bwMode="auto">
            <a:xfrm rot="5400000">
              <a:off x="4544218" y="3269447"/>
              <a:ext cx="233363" cy="177800"/>
            </a:xfrm>
            <a:prstGeom prst="triangle">
              <a:avLst>
                <a:gd name="adj" fmla="val 50000"/>
              </a:avLst>
            </a:prstGeom>
            <a:noFill/>
            <a:ln w="19050">
              <a:solidFill>
                <a:schemeClr val="tx1"/>
              </a:solidFill>
              <a:prstDash val="solid"/>
              <a:miter lim="800000"/>
              <a:headEnd/>
              <a:tailEnd/>
            </a:ln>
          </p:spPr>
          <p:txBody>
            <a:bodyPr rot="10800000" vert="eaVert" wrap="none" anchor="ctr"/>
            <a:lstStyle/>
            <a:p>
              <a:endParaRPr lang="en-US" sz="2400">
                <a:latin typeface="Arial" charset="0"/>
              </a:endParaRPr>
            </a:p>
          </p:txBody>
        </p:sp>
        <p:sp>
          <p:nvSpPr>
            <p:cNvPr id="11" name="AutoShape 114"/>
            <p:cNvSpPr>
              <a:spLocks noChangeArrowheads="1"/>
            </p:cNvSpPr>
            <p:nvPr/>
          </p:nvSpPr>
          <p:spPr bwMode="auto">
            <a:xfrm rot="5400000">
              <a:off x="4545012" y="2999572"/>
              <a:ext cx="231775" cy="177800"/>
            </a:xfrm>
            <a:prstGeom prst="triangle">
              <a:avLst>
                <a:gd name="adj" fmla="val 50000"/>
              </a:avLst>
            </a:prstGeom>
            <a:noFill/>
            <a:ln w="19050">
              <a:solidFill>
                <a:schemeClr val="tx1"/>
              </a:solidFill>
              <a:prstDash val="solid"/>
              <a:miter lim="800000"/>
              <a:headEnd/>
              <a:tailEnd/>
            </a:ln>
          </p:spPr>
          <p:txBody>
            <a:bodyPr rot="10800000" vert="eaVert" wrap="none" anchor="ctr"/>
            <a:lstStyle/>
            <a:p>
              <a:endParaRPr lang="en-US" sz="2400">
                <a:latin typeface="Arial" charset="0"/>
              </a:endParaRPr>
            </a:p>
          </p:txBody>
        </p:sp>
        <p:sp>
          <p:nvSpPr>
            <p:cNvPr id="12" name="AutoShape 121"/>
            <p:cNvSpPr>
              <a:spLocks noChangeArrowheads="1"/>
            </p:cNvSpPr>
            <p:nvPr/>
          </p:nvSpPr>
          <p:spPr bwMode="auto">
            <a:xfrm rot="5400000">
              <a:off x="4545012" y="3801259"/>
              <a:ext cx="231775" cy="177800"/>
            </a:xfrm>
            <a:prstGeom prst="triangle">
              <a:avLst>
                <a:gd name="adj" fmla="val 50000"/>
              </a:avLst>
            </a:prstGeom>
            <a:noFill/>
            <a:ln w="19050">
              <a:solidFill>
                <a:schemeClr val="tx1"/>
              </a:solidFill>
              <a:prstDash val="solid"/>
              <a:miter lim="800000"/>
              <a:headEnd/>
              <a:tailEnd/>
            </a:ln>
          </p:spPr>
          <p:txBody>
            <a:bodyPr rot="10800000" vert="eaVert" wrap="none" anchor="ctr"/>
            <a:lstStyle/>
            <a:p>
              <a:endParaRPr lang="en-US" sz="2400">
                <a:latin typeface="Arial" charset="0"/>
              </a:endParaRPr>
            </a:p>
          </p:txBody>
        </p:sp>
        <p:sp>
          <p:nvSpPr>
            <p:cNvPr id="13" name="AutoShape 122"/>
            <p:cNvSpPr>
              <a:spLocks noChangeArrowheads="1"/>
            </p:cNvSpPr>
            <p:nvPr/>
          </p:nvSpPr>
          <p:spPr bwMode="auto">
            <a:xfrm rot="5400000">
              <a:off x="4545012" y="4610884"/>
              <a:ext cx="231775" cy="177800"/>
            </a:xfrm>
            <a:prstGeom prst="triangle">
              <a:avLst>
                <a:gd name="adj" fmla="val 50000"/>
              </a:avLst>
            </a:prstGeom>
            <a:noFill/>
            <a:ln w="19050">
              <a:solidFill>
                <a:schemeClr val="tx1"/>
              </a:solidFill>
              <a:prstDash val="solid"/>
              <a:miter lim="800000"/>
              <a:headEnd/>
              <a:tailEnd/>
            </a:ln>
          </p:spPr>
          <p:txBody>
            <a:bodyPr rot="10800000" vert="eaVert" wrap="none" anchor="ctr"/>
            <a:lstStyle/>
            <a:p>
              <a:endParaRPr lang="en-US" sz="2400">
                <a:latin typeface="Arial" charset="0"/>
              </a:endParaRPr>
            </a:p>
          </p:txBody>
        </p:sp>
        <p:sp>
          <p:nvSpPr>
            <p:cNvPr id="14" name="AutoShape 123"/>
            <p:cNvSpPr>
              <a:spLocks noChangeArrowheads="1"/>
            </p:cNvSpPr>
            <p:nvPr/>
          </p:nvSpPr>
          <p:spPr bwMode="auto">
            <a:xfrm rot="5400000">
              <a:off x="4545012" y="4341009"/>
              <a:ext cx="231775" cy="177800"/>
            </a:xfrm>
            <a:prstGeom prst="triangle">
              <a:avLst>
                <a:gd name="adj" fmla="val 50000"/>
              </a:avLst>
            </a:prstGeom>
            <a:noFill/>
            <a:ln w="19050">
              <a:solidFill>
                <a:schemeClr val="tx1"/>
              </a:solidFill>
              <a:prstDash val="solid"/>
              <a:miter lim="800000"/>
              <a:headEnd/>
              <a:tailEnd/>
            </a:ln>
          </p:spPr>
          <p:txBody>
            <a:bodyPr rot="10800000" vert="eaVert" wrap="none" anchor="ctr"/>
            <a:lstStyle/>
            <a:p>
              <a:endParaRPr lang="en-US" sz="2400">
                <a:latin typeface="Arial" charset="0"/>
              </a:endParaRPr>
            </a:p>
          </p:txBody>
        </p:sp>
        <p:sp>
          <p:nvSpPr>
            <p:cNvPr id="15" name="AutoShape 124"/>
            <p:cNvSpPr>
              <a:spLocks noChangeArrowheads="1"/>
            </p:cNvSpPr>
            <p:nvPr/>
          </p:nvSpPr>
          <p:spPr bwMode="auto">
            <a:xfrm rot="5400000">
              <a:off x="4544218" y="4071134"/>
              <a:ext cx="233363" cy="177800"/>
            </a:xfrm>
            <a:prstGeom prst="triangle">
              <a:avLst>
                <a:gd name="adj" fmla="val 50000"/>
              </a:avLst>
            </a:prstGeom>
            <a:noFill/>
            <a:ln w="19050">
              <a:solidFill>
                <a:schemeClr val="tx1"/>
              </a:solidFill>
              <a:prstDash val="solid"/>
              <a:miter lim="800000"/>
              <a:headEnd/>
              <a:tailEnd/>
            </a:ln>
          </p:spPr>
          <p:txBody>
            <a:bodyPr rot="10800000" vert="eaVert" wrap="none" anchor="ctr"/>
            <a:lstStyle/>
            <a:p>
              <a:endParaRPr lang="en-US" sz="2400">
                <a:latin typeface="Arial" charset="0"/>
              </a:endParaRPr>
            </a:p>
          </p:txBody>
        </p:sp>
        <p:cxnSp>
          <p:nvCxnSpPr>
            <p:cNvPr id="24" name="Straight Connector 23"/>
            <p:cNvCxnSpPr/>
            <p:nvPr/>
          </p:nvCxnSpPr>
          <p:spPr>
            <a:xfrm flipV="1">
              <a:off x="4735702" y="4698990"/>
              <a:ext cx="360000" cy="795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 flipV="1">
              <a:off x="4735702" y="4429114"/>
              <a:ext cx="360000" cy="795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 flipV="1">
              <a:off x="4735702" y="4159361"/>
              <a:ext cx="360000" cy="795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 flipV="1">
              <a:off x="4735702" y="3889607"/>
              <a:ext cx="360000" cy="795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 flipV="1">
              <a:off x="4735702" y="3619853"/>
              <a:ext cx="360000" cy="795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 flipV="1">
              <a:off x="4735702" y="3350099"/>
              <a:ext cx="360000" cy="795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 flipV="1">
              <a:off x="4735702" y="3080345"/>
              <a:ext cx="360000" cy="795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 flipV="1">
              <a:off x="4735702" y="2810591"/>
              <a:ext cx="360000" cy="795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Move from large resonator with single input to an array of smaller coils with their own RF amplifier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Schematic closely resembles an old experimental 3T pTx body array but can be any array coil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185602159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Parallel Transmission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80000" y="1089219"/>
            <a:ext cx="11232000" cy="5423547"/>
          </a:xfrm>
        </p:spPr>
        <p:txBody>
          <a:bodyPr>
            <a:normAutofit/>
          </a:bodyPr>
          <a:lstStyle/>
          <a:p>
            <a:r>
              <a:rPr lang="en-US" dirty="0"/>
              <a:t>Move from large resonator with single input to an array of smaller coils with their own RF amplifier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900" dirty="0"/>
          </a:p>
          <a:p>
            <a:endParaRPr lang="en-US" sz="900" dirty="0"/>
          </a:p>
          <a:p>
            <a:endParaRPr lang="en-US" sz="2400" b="1" i="1" dirty="0">
              <a:solidFill>
                <a:schemeClr val="accent1"/>
              </a:solidFill>
            </a:endParaRPr>
          </a:p>
          <a:p>
            <a:pPr algn="ctr"/>
            <a:r>
              <a:rPr lang="en-US" sz="2800" b="1" i="1" dirty="0">
                <a:solidFill>
                  <a:schemeClr val="accent1"/>
                </a:solidFill>
              </a:rPr>
              <a:t>Key property: Each coil can be driven with separate RF waveform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4540" y="3199791"/>
            <a:ext cx="241300" cy="241300"/>
          </a:xfrm>
          <a:prstGeom prst="rect">
            <a:avLst/>
          </a:prstGeom>
        </p:spPr>
      </p:pic>
      <p:grpSp>
        <p:nvGrpSpPr>
          <p:cNvPr id="25" name="Group 24"/>
          <p:cNvGrpSpPr/>
          <p:nvPr/>
        </p:nvGrpSpPr>
        <p:grpSpPr>
          <a:xfrm>
            <a:off x="6872799" y="1884465"/>
            <a:ext cx="3487533" cy="3314561"/>
            <a:chOff x="5673265" y="1458023"/>
            <a:chExt cx="3487533" cy="3314561"/>
          </a:xfrm>
        </p:grpSpPr>
        <p:pic>
          <p:nvPicPr>
            <p:cNvPr id="51" name="Picture 5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86770" y="1458023"/>
              <a:ext cx="2774028" cy="3314561"/>
            </a:xfrm>
            <a:prstGeom prst="rect">
              <a:avLst/>
            </a:prstGeom>
          </p:spPr>
        </p:pic>
        <p:sp>
          <p:nvSpPr>
            <p:cNvPr id="54" name="AutoShape 90"/>
            <p:cNvSpPr>
              <a:spLocks noChangeArrowheads="1"/>
            </p:cNvSpPr>
            <p:nvPr/>
          </p:nvSpPr>
          <p:spPr bwMode="auto">
            <a:xfrm rot="5400000">
              <a:off x="5716128" y="2929033"/>
              <a:ext cx="506412" cy="592138"/>
            </a:xfrm>
            <a:prstGeom prst="triangle">
              <a:avLst>
                <a:gd name="adj" fmla="val 50000"/>
              </a:avLst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rot="10800000" vert="eaVert" wrap="none" anchor="ctr"/>
            <a:lstStyle/>
            <a:p>
              <a:endParaRPr lang="en-US" sz="1000">
                <a:latin typeface="Arial" charset="0"/>
              </a:endParaRPr>
            </a:p>
          </p:txBody>
        </p:sp>
        <p:sp>
          <p:nvSpPr>
            <p:cNvPr id="34" name="AutoShape 90"/>
            <p:cNvSpPr>
              <a:spLocks noChangeArrowheads="1"/>
            </p:cNvSpPr>
            <p:nvPr/>
          </p:nvSpPr>
          <p:spPr bwMode="auto">
            <a:xfrm rot="5400000">
              <a:off x="5730519" y="2168228"/>
              <a:ext cx="506412" cy="592138"/>
            </a:xfrm>
            <a:prstGeom prst="triangle">
              <a:avLst>
                <a:gd name="adj" fmla="val 50000"/>
              </a:avLst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rot="10800000" vert="eaVert" wrap="none" anchor="ctr"/>
            <a:lstStyle/>
            <a:p>
              <a:endParaRPr lang="en-US" sz="1000">
                <a:latin typeface="Arial" charset="0"/>
              </a:endParaRPr>
            </a:p>
          </p:txBody>
        </p:sp>
        <p:cxnSp>
          <p:nvCxnSpPr>
            <p:cNvPr id="18" name="Straight Connector 17"/>
            <p:cNvCxnSpPr>
              <a:stCxn id="34" idx="0"/>
            </p:cNvCxnSpPr>
            <p:nvPr/>
          </p:nvCxnSpPr>
          <p:spPr>
            <a:xfrm flipV="1">
              <a:off x="6279794" y="2461760"/>
              <a:ext cx="1119506" cy="2537"/>
            </a:xfrm>
            <a:prstGeom prst="line">
              <a:avLst/>
            </a:prstGeom>
            <a:ln w="9525">
              <a:solidFill>
                <a:schemeClr val="bg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/>
            <p:cNvSpPr txBox="1"/>
            <p:nvPr/>
          </p:nvSpPr>
          <p:spPr>
            <a:xfrm>
              <a:off x="5720578" y="4078273"/>
              <a:ext cx="33147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Calibri" charset="0"/>
                  <a:ea typeface="Calibri" charset="0"/>
                  <a:cs typeface="Calibri" charset="0"/>
                </a:rPr>
                <a:t>Modern commercial 3T systems often use 2-port birdcage coils</a:t>
              </a:r>
            </a:p>
          </p:txBody>
        </p:sp>
        <p:cxnSp>
          <p:nvCxnSpPr>
            <p:cNvPr id="40" name="Straight Connector 39"/>
            <p:cNvCxnSpPr/>
            <p:nvPr/>
          </p:nvCxnSpPr>
          <p:spPr>
            <a:xfrm flipV="1">
              <a:off x="6279794" y="3225102"/>
              <a:ext cx="700755" cy="1"/>
            </a:xfrm>
            <a:prstGeom prst="line">
              <a:avLst/>
            </a:prstGeom>
            <a:ln w="9525">
              <a:solidFill>
                <a:schemeClr val="bg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3" name="Picture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67928" y="1721784"/>
            <a:ext cx="2825426" cy="2956013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869349" y="4829694"/>
            <a:ext cx="3956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>
                <a:latin typeface="Calibri" charset="0"/>
                <a:ea typeface="Calibri" charset="0"/>
                <a:cs typeface="Calibri" charset="0"/>
              </a:rPr>
              <a:t>Clement et al, MRM 2019;81:1447-1458</a:t>
            </a:r>
          </a:p>
        </p:txBody>
      </p:sp>
    </p:spTree>
    <p:extLst>
      <p:ext uri="{BB962C8B-B14F-4D97-AF65-F5344CB8AC3E}">
        <p14:creationId xmlns:p14="http://schemas.microsoft.com/office/powerpoint/2010/main" val="40759080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Picture 9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4684" y="1270325"/>
            <a:ext cx="3693910" cy="4414290"/>
          </a:xfrm>
          <a:prstGeom prst="rect">
            <a:avLst/>
          </a:prstGeom>
        </p:spPr>
      </p:pic>
      <p:pic>
        <p:nvPicPr>
          <p:cNvPr id="116" name="Picture 1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2699" y="1557627"/>
            <a:ext cx="1668540" cy="417135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Parallel Transmission: spatial &amp; temporal control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495287" y="4002732"/>
            <a:ext cx="31089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alibri" charset="0"/>
                <a:ea typeface="Calibri" charset="0"/>
                <a:cs typeface="Calibri" charset="0"/>
              </a:rPr>
              <a:t>PTx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 allows spatial and temporal control of the B</a:t>
            </a:r>
            <a:r>
              <a:rPr lang="en-US" baseline="-25000" dirty="0">
                <a:latin typeface="Calibri" charset="0"/>
                <a:ea typeface="Calibri" charset="0"/>
                <a:cs typeface="Calibri" charset="0"/>
              </a:rPr>
              <a:t>1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 field</a:t>
            </a: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5780289" y="2825452"/>
            <a:ext cx="1409026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875315" y="5928185"/>
            <a:ext cx="64715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Calibri" charset="0"/>
                <a:ea typeface="Calibri" charset="0"/>
                <a:cs typeface="Calibri" charset="0"/>
              </a:rPr>
              <a:t>By controlling the inputs on each coil separately we can make B</a:t>
            </a:r>
            <a:r>
              <a:rPr lang="en-US" i="1" baseline="-25000" dirty="0">
                <a:latin typeface="Calibri" charset="0"/>
                <a:ea typeface="Calibri" charset="0"/>
                <a:cs typeface="Calibri" charset="0"/>
              </a:rPr>
              <a:t>1</a:t>
            </a:r>
            <a:r>
              <a:rPr lang="en-US" i="1" dirty="0">
                <a:latin typeface="Calibri" charset="0"/>
                <a:ea typeface="Calibri" charset="0"/>
                <a:cs typeface="Calibri" charset="0"/>
              </a:rPr>
              <a:t> vary in space and time. </a:t>
            </a:r>
            <a:r>
              <a:rPr lang="en-US" b="1" i="1" dirty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But how to use these degrees of freedom?</a:t>
            </a:r>
          </a:p>
        </p:txBody>
      </p:sp>
      <p:grpSp>
        <p:nvGrpSpPr>
          <p:cNvPr id="99" name="Group 98"/>
          <p:cNvGrpSpPr/>
          <p:nvPr/>
        </p:nvGrpSpPr>
        <p:grpSpPr>
          <a:xfrm>
            <a:off x="2054782" y="2385949"/>
            <a:ext cx="523702" cy="2112962"/>
            <a:chOff x="4572000" y="2702709"/>
            <a:chExt cx="523702" cy="2112962"/>
          </a:xfrm>
        </p:grpSpPr>
        <p:sp>
          <p:nvSpPr>
            <p:cNvPr id="100" name="AutoShape 111"/>
            <p:cNvSpPr>
              <a:spLocks noChangeArrowheads="1"/>
            </p:cNvSpPr>
            <p:nvPr/>
          </p:nvSpPr>
          <p:spPr bwMode="auto">
            <a:xfrm rot="5400000">
              <a:off x="4545012" y="2729697"/>
              <a:ext cx="231775" cy="177800"/>
            </a:xfrm>
            <a:prstGeom prst="triangle">
              <a:avLst>
                <a:gd name="adj" fmla="val 50000"/>
              </a:avLst>
            </a:prstGeom>
            <a:noFill/>
            <a:ln w="19050">
              <a:solidFill>
                <a:schemeClr val="tx1"/>
              </a:solidFill>
              <a:prstDash val="solid"/>
              <a:miter lim="800000"/>
              <a:headEnd/>
              <a:tailEnd/>
            </a:ln>
          </p:spPr>
          <p:txBody>
            <a:bodyPr rot="10800000" vert="eaVert" wrap="none" anchor="ctr"/>
            <a:lstStyle/>
            <a:p>
              <a:endParaRPr lang="en-US" sz="2400">
                <a:latin typeface="Arial" charset="0"/>
              </a:endParaRPr>
            </a:p>
          </p:txBody>
        </p:sp>
        <p:sp>
          <p:nvSpPr>
            <p:cNvPr id="101" name="AutoShape 112"/>
            <p:cNvSpPr>
              <a:spLocks noChangeArrowheads="1"/>
            </p:cNvSpPr>
            <p:nvPr/>
          </p:nvSpPr>
          <p:spPr bwMode="auto">
            <a:xfrm rot="5400000">
              <a:off x="4545012" y="3539322"/>
              <a:ext cx="231775" cy="177800"/>
            </a:xfrm>
            <a:prstGeom prst="triangle">
              <a:avLst>
                <a:gd name="adj" fmla="val 50000"/>
              </a:avLst>
            </a:prstGeom>
            <a:noFill/>
            <a:ln w="19050">
              <a:solidFill>
                <a:schemeClr val="tx1"/>
              </a:solidFill>
              <a:prstDash val="solid"/>
              <a:miter lim="800000"/>
              <a:headEnd/>
              <a:tailEnd/>
            </a:ln>
          </p:spPr>
          <p:txBody>
            <a:bodyPr rot="10800000" vert="eaVert" wrap="none" anchor="ctr"/>
            <a:lstStyle/>
            <a:p>
              <a:endParaRPr lang="en-US" sz="2400">
                <a:latin typeface="Arial" charset="0"/>
              </a:endParaRPr>
            </a:p>
          </p:txBody>
        </p:sp>
        <p:sp>
          <p:nvSpPr>
            <p:cNvPr id="102" name="AutoShape 113"/>
            <p:cNvSpPr>
              <a:spLocks noChangeArrowheads="1"/>
            </p:cNvSpPr>
            <p:nvPr/>
          </p:nvSpPr>
          <p:spPr bwMode="auto">
            <a:xfrm rot="5400000">
              <a:off x="4544218" y="3269447"/>
              <a:ext cx="233363" cy="177800"/>
            </a:xfrm>
            <a:prstGeom prst="triangle">
              <a:avLst>
                <a:gd name="adj" fmla="val 50000"/>
              </a:avLst>
            </a:prstGeom>
            <a:noFill/>
            <a:ln w="19050">
              <a:solidFill>
                <a:schemeClr val="tx1"/>
              </a:solidFill>
              <a:prstDash val="solid"/>
              <a:miter lim="800000"/>
              <a:headEnd/>
              <a:tailEnd/>
            </a:ln>
          </p:spPr>
          <p:txBody>
            <a:bodyPr rot="10800000" vert="eaVert" wrap="none" anchor="ctr"/>
            <a:lstStyle/>
            <a:p>
              <a:endParaRPr lang="en-US" sz="2400">
                <a:latin typeface="Arial" charset="0"/>
              </a:endParaRPr>
            </a:p>
          </p:txBody>
        </p:sp>
        <p:sp>
          <p:nvSpPr>
            <p:cNvPr id="103" name="AutoShape 114"/>
            <p:cNvSpPr>
              <a:spLocks noChangeArrowheads="1"/>
            </p:cNvSpPr>
            <p:nvPr/>
          </p:nvSpPr>
          <p:spPr bwMode="auto">
            <a:xfrm rot="5400000">
              <a:off x="4545012" y="2999572"/>
              <a:ext cx="231775" cy="177800"/>
            </a:xfrm>
            <a:prstGeom prst="triangle">
              <a:avLst>
                <a:gd name="adj" fmla="val 50000"/>
              </a:avLst>
            </a:prstGeom>
            <a:noFill/>
            <a:ln w="19050">
              <a:solidFill>
                <a:schemeClr val="tx1"/>
              </a:solidFill>
              <a:prstDash val="solid"/>
              <a:miter lim="800000"/>
              <a:headEnd/>
              <a:tailEnd/>
            </a:ln>
          </p:spPr>
          <p:txBody>
            <a:bodyPr rot="10800000" vert="eaVert" wrap="none" anchor="ctr"/>
            <a:lstStyle/>
            <a:p>
              <a:endParaRPr lang="en-US" sz="2400">
                <a:latin typeface="Arial" charset="0"/>
              </a:endParaRPr>
            </a:p>
          </p:txBody>
        </p:sp>
        <p:sp>
          <p:nvSpPr>
            <p:cNvPr id="104" name="AutoShape 121"/>
            <p:cNvSpPr>
              <a:spLocks noChangeArrowheads="1"/>
            </p:cNvSpPr>
            <p:nvPr/>
          </p:nvSpPr>
          <p:spPr bwMode="auto">
            <a:xfrm rot="5400000">
              <a:off x="4545012" y="3801259"/>
              <a:ext cx="231775" cy="177800"/>
            </a:xfrm>
            <a:prstGeom prst="triangle">
              <a:avLst>
                <a:gd name="adj" fmla="val 50000"/>
              </a:avLst>
            </a:prstGeom>
            <a:noFill/>
            <a:ln w="19050">
              <a:solidFill>
                <a:schemeClr val="tx1"/>
              </a:solidFill>
              <a:prstDash val="solid"/>
              <a:miter lim="800000"/>
              <a:headEnd/>
              <a:tailEnd/>
            </a:ln>
          </p:spPr>
          <p:txBody>
            <a:bodyPr rot="10800000" vert="eaVert" wrap="none" anchor="ctr"/>
            <a:lstStyle/>
            <a:p>
              <a:endParaRPr lang="en-US" sz="2400">
                <a:latin typeface="Arial" charset="0"/>
              </a:endParaRPr>
            </a:p>
          </p:txBody>
        </p:sp>
        <p:sp>
          <p:nvSpPr>
            <p:cNvPr id="105" name="AutoShape 122"/>
            <p:cNvSpPr>
              <a:spLocks noChangeArrowheads="1"/>
            </p:cNvSpPr>
            <p:nvPr/>
          </p:nvSpPr>
          <p:spPr bwMode="auto">
            <a:xfrm rot="5400000">
              <a:off x="4545012" y="4610884"/>
              <a:ext cx="231775" cy="177800"/>
            </a:xfrm>
            <a:prstGeom prst="triangle">
              <a:avLst>
                <a:gd name="adj" fmla="val 50000"/>
              </a:avLst>
            </a:prstGeom>
            <a:noFill/>
            <a:ln w="19050">
              <a:solidFill>
                <a:schemeClr val="tx1"/>
              </a:solidFill>
              <a:prstDash val="solid"/>
              <a:miter lim="800000"/>
              <a:headEnd/>
              <a:tailEnd/>
            </a:ln>
          </p:spPr>
          <p:txBody>
            <a:bodyPr rot="10800000" vert="eaVert" wrap="none" anchor="ctr"/>
            <a:lstStyle/>
            <a:p>
              <a:endParaRPr lang="en-US" sz="2400">
                <a:latin typeface="Arial" charset="0"/>
              </a:endParaRPr>
            </a:p>
          </p:txBody>
        </p:sp>
        <p:sp>
          <p:nvSpPr>
            <p:cNvPr id="106" name="AutoShape 123"/>
            <p:cNvSpPr>
              <a:spLocks noChangeArrowheads="1"/>
            </p:cNvSpPr>
            <p:nvPr/>
          </p:nvSpPr>
          <p:spPr bwMode="auto">
            <a:xfrm rot="5400000">
              <a:off x="4545012" y="4341009"/>
              <a:ext cx="231775" cy="177800"/>
            </a:xfrm>
            <a:prstGeom prst="triangle">
              <a:avLst>
                <a:gd name="adj" fmla="val 50000"/>
              </a:avLst>
            </a:prstGeom>
            <a:noFill/>
            <a:ln w="19050">
              <a:solidFill>
                <a:schemeClr val="tx1"/>
              </a:solidFill>
              <a:prstDash val="solid"/>
              <a:miter lim="800000"/>
              <a:headEnd/>
              <a:tailEnd/>
            </a:ln>
          </p:spPr>
          <p:txBody>
            <a:bodyPr rot="10800000" vert="eaVert" wrap="none" anchor="ctr"/>
            <a:lstStyle/>
            <a:p>
              <a:endParaRPr lang="en-US" sz="2400">
                <a:latin typeface="Arial" charset="0"/>
              </a:endParaRPr>
            </a:p>
          </p:txBody>
        </p:sp>
        <p:sp>
          <p:nvSpPr>
            <p:cNvPr id="107" name="AutoShape 124"/>
            <p:cNvSpPr>
              <a:spLocks noChangeArrowheads="1"/>
            </p:cNvSpPr>
            <p:nvPr/>
          </p:nvSpPr>
          <p:spPr bwMode="auto">
            <a:xfrm rot="5400000">
              <a:off x="4544218" y="4071134"/>
              <a:ext cx="233363" cy="177800"/>
            </a:xfrm>
            <a:prstGeom prst="triangle">
              <a:avLst>
                <a:gd name="adj" fmla="val 50000"/>
              </a:avLst>
            </a:prstGeom>
            <a:noFill/>
            <a:ln w="19050">
              <a:solidFill>
                <a:schemeClr val="tx1"/>
              </a:solidFill>
              <a:prstDash val="solid"/>
              <a:miter lim="800000"/>
              <a:headEnd/>
              <a:tailEnd/>
            </a:ln>
          </p:spPr>
          <p:txBody>
            <a:bodyPr rot="10800000" vert="eaVert" wrap="none" anchor="ctr"/>
            <a:lstStyle/>
            <a:p>
              <a:endParaRPr lang="en-US" sz="2400">
                <a:latin typeface="Arial" charset="0"/>
              </a:endParaRPr>
            </a:p>
          </p:txBody>
        </p:sp>
        <p:cxnSp>
          <p:nvCxnSpPr>
            <p:cNvPr id="108" name="Straight Connector 107"/>
            <p:cNvCxnSpPr/>
            <p:nvPr/>
          </p:nvCxnSpPr>
          <p:spPr>
            <a:xfrm flipV="1">
              <a:off x="4735702" y="4698990"/>
              <a:ext cx="360000" cy="795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/>
          </p:nvCxnSpPr>
          <p:spPr>
            <a:xfrm flipV="1">
              <a:off x="4735702" y="4429114"/>
              <a:ext cx="360000" cy="795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/>
          </p:nvCxnSpPr>
          <p:spPr>
            <a:xfrm flipV="1">
              <a:off x="4735702" y="4159361"/>
              <a:ext cx="360000" cy="795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/>
          </p:nvCxnSpPr>
          <p:spPr>
            <a:xfrm flipV="1">
              <a:off x="4735702" y="3889607"/>
              <a:ext cx="360000" cy="795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/>
          </p:nvCxnSpPr>
          <p:spPr>
            <a:xfrm flipV="1">
              <a:off x="4735702" y="3619853"/>
              <a:ext cx="360000" cy="795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/>
            <p:cNvCxnSpPr/>
            <p:nvPr/>
          </p:nvCxnSpPr>
          <p:spPr>
            <a:xfrm flipV="1">
              <a:off x="4735702" y="3350099"/>
              <a:ext cx="360000" cy="795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/>
            <p:cNvCxnSpPr/>
            <p:nvPr/>
          </p:nvCxnSpPr>
          <p:spPr>
            <a:xfrm flipV="1">
              <a:off x="4735702" y="3080345"/>
              <a:ext cx="360000" cy="795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/>
            <p:cNvCxnSpPr/>
            <p:nvPr/>
          </p:nvCxnSpPr>
          <p:spPr>
            <a:xfrm flipV="1">
              <a:off x="4735702" y="2810591"/>
              <a:ext cx="360000" cy="795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/>
          <p:cNvSpPr txBox="1"/>
          <p:nvPr/>
        </p:nvSpPr>
        <p:spPr>
          <a:xfrm>
            <a:off x="1922502" y="1466490"/>
            <a:ext cx="2620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charset="0"/>
                <a:ea typeface="Calibri" charset="0"/>
                <a:cs typeface="Calibri" charset="0"/>
              </a:rPr>
              <a:t>Parallel transmission:</a:t>
            </a:r>
          </a:p>
        </p:txBody>
      </p:sp>
      <p:pic>
        <p:nvPicPr>
          <p:cNvPr id="117" name="Picture 1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9082" y="2012366"/>
            <a:ext cx="2576947" cy="1483697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85504" y="4919470"/>
            <a:ext cx="2324100" cy="495300"/>
          </a:xfrm>
          <a:prstGeom prst="rect">
            <a:avLst/>
          </a:prstGeom>
        </p:spPr>
      </p:pic>
      <p:pic>
        <p:nvPicPr>
          <p:cNvPr id="118" name="Picture 1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943" y="2017005"/>
            <a:ext cx="447713" cy="2945953"/>
          </a:xfrm>
          <a:prstGeom prst="rect">
            <a:avLst/>
          </a:prstGeom>
        </p:spPr>
      </p:pic>
      <p:sp>
        <p:nvSpPr>
          <p:cNvPr id="119" name="TextBox 118"/>
          <p:cNvSpPr txBox="1"/>
          <p:nvPr/>
        </p:nvSpPr>
        <p:spPr>
          <a:xfrm>
            <a:off x="1583941" y="4808452"/>
            <a:ext cx="600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charset="0"/>
                <a:ea typeface="Calibri" charset="0"/>
                <a:cs typeface="Calibri" charset="0"/>
              </a:rPr>
              <a:t>b</a:t>
            </a:r>
            <a:r>
              <a:rPr lang="en-US" baseline="-25000" dirty="0">
                <a:latin typeface="Calibri" charset="0"/>
                <a:ea typeface="Calibri" charset="0"/>
                <a:cs typeface="Calibri" charset="0"/>
              </a:rPr>
              <a:t>i</a:t>
            </a:r>
            <a:r>
              <a:rPr lang="en-US" dirty="0">
                <a:latin typeface="Calibri" charset="0"/>
                <a:ea typeface="Calibri" charset="0"/>
                <a:cs typeface="Calibri" charset="0"/>
              </a:rPr>
              <a:t>(t)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136474" y="1149402"/>
            <a:ext cx="2620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alibri" charset="0"/>
                <a:ea typeface="Calibri" charset="0"/>
                <a:cs typeface="Calibri" charset="0"/>
              </a:rPr>
              <a:t>RF magnetic field: B</a:t>
            </a:r>
            <a:r>
              <a:rPr lang="en-US" b="1" baseline="-25000" dirty="0">
                <a:latin typeface="Calibri" charset="0"/>
                <a:ea typeface="Calibri" charset="0"/>
                <a:cs typeface="Calibri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96530925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2" grpId="0"/>
      <p:bldP spid="11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63A1DE-7028-B4CB-2380-DBE4AA90B0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9CDE0F0-8A0E-8AD0-BEB6-5E203FF8ED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4960" y="2015145"/>
            <a:ext cx="3885762" cy="485771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FD865BA-FDCB-766B-3100-2E29A9C291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6096" y="3277834"/>
            <a:ext cx="2825426" cy="295601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4162A16-446A-D44A-D084-BD322206F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RF shimming </a:t>
            </a:r>
            <a:r>
              <a:rPr lang="en-US" i="1" dirty="0"/>
              <a:t>(aka ‘static’ pTx)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51AD451-127B-88DC-6017-C17E142E7E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4960" y="2015145"/>
            <a:ext cx="3885762" cy="4857719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C1C91D-4EC8-18E9-4153-6B15CE03DF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999" y="1089220"/>
            <a:ext cx="11231999" cy="5570660"/>
          </a:xfrm>
        </p:spPr>
        <p:txBody>
          <a:bodyPr>
            <a:normAutofit/>
          </a:bodyPr>
          <a:lstStyle/>
          <a:p>
            <a:r>
              <a:rPr lang="en-US" b="1" dirty="0"/>
              <a:t>RF shimming is the simplest and most common application of PTx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find </a:t>
            </a:r>
            <a:r>
              <a:rPr lang="en-US" i="1" dirty="0"/>
              <a:t>time independent</a:t>
            </a:r>
            <a:r>
              <a:rPr lang="en-US" dirty="0"/>
              <a:t> weights</a:t>
            </a:r>
          </a:p>
          <a:p>
            <a:pPr marL="274638" indent="-274638">
              <a:spcBef>
                <a:spcPts val="600"/>
              </a:spcBef>
            </a:pPr>
            <a:endParaRPr lang="en-US" b="1" dirty="0"/>
          </a:p>
          <a:p>
            <a:pPr marL="355600" indent="-355600">
              <a:spcBef>
                <a:spcPts val="600"/>
              </a:spcBef>
            </a:pPr>
            <a:r>
              <a:rPr lang="en-US" b="1" dirty="0"/>
              <a:t>Independent of pulse sequence </a:t>
            </a:r>
            <a:endParaRPr lang="en-US" dirty="0"/>
          </a:p>
          <a:p>
            <a:pPr marL="627063" indent="-223838"/>
            <a:endParaRPr lang="en-US" dirty="0"/>
          </a:p>
          <a:p>
            <a:pPr marL="355600" indent="-300038"/>
            <a:r>
              <a:rPr lang="en-US" dirty="0"/>
              <a:t>Performance depends on field patterns</a:t>
            </a:r>
            <a:br>
              <a:rPr lang="en-US" dirty="0"/>
            </a:br>
            <a:r>
              <a:rPr lang="en-US" dirty="0"/>
              <a:t>produced by individual coils:</a:t>
            </a:r>
          </a:p>
          <a:p>
            <a:pPr marL="855663" lvl="5" indent="-314325">
              <a:buFont typeface="Arial" charset="0"/>
              <a:buChar char="•"/>
            </a:pPr>
            <a:r>
              <a:rPr lang="en-US" dirty="0"/>
              <a:t>Number of coils</a:t>
            </a:r>
          </a:p>
          <a:p>
            <a:pPr marL="855663" lvl="5" indent="-314325">
              <a:buFont typeface="Arial" charset="0"/>
              <a:buChar char="•"/>
            </a:pPr>
            <a:r>
              <a:rPr lang="en-US" dirty="0"/>
              <a:t>Coil design</a:t>
            </a:r>
          </a:p>
          <a:p>
            <a:pPr marL="4232275" indent="-42863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415226D-9688-0D16-1A29-73852386B17A}"/>
                  </a:ext>
                </a:extLst>
              </p:cNvPr>
              <p:cNvSpPr txBox="1"/>
              <p:nvPr/>
            </p:nvSpPr>
            <p:spPr>
              <a:xfrm>
                <a:off x="778723" y="1463561"/>
                <a:ext cx="3046828" cy="7645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1" i="1" smtClean="0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e>
                          </m:d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415226D-9688-0D16-1A29-73852386B1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723" y="1463561"/>
                <a:ext cx="3046828" cy="764568"/>
              </a:xfrm>
              <a:prstGeom prst="rect">
                <a:avLst/>
              </a:prstGeom>
              <a:blipFill>
                <a:blip r:embed="rId6"/>
                <a:stretch>
                  <a:fillRect t="-122951" b="-1688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CD8B22C-6D3F-23F3-132A-C0129F922D17}"/>
                  </a:ext>
                </a:extLst>
              </p:cNvPr>
              <p:cNvSpPr txBox="1"/>
              <p:nvPr/>
            </p:nvSpPr>
            <p:spPr>
              <a:xfrm>
                <a:off x="3902727" y="1463561"/>
                <a:ext cx="4463723" cy="7645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𝑠h𝑖𝑚𝑚𝑒𝑑</m:t>
                          </m:r>
                        </m:sup>
                      </m:sSubSup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1" i="1" smtClean="0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e>
                          </m:d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CD8B22C-6D3F-23F3-132A-C0129F922D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2727" y="1463561"/>
                <a:ext cx="4463723" cy="764568"/>
              </a:xfrm>
              <a:prstGeom prst="rect">
                <a:avLst/>
              </a:prstGeom>
              <a:blipFill>
                <a:blip r:embed="rId8"/>
                <a:stretch>
                  <a:fillRect t="-122951" b="-1688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0E7A7C4E-9FD3-0FD4-BAAD-348514CA4EA2}"/>
              </a:ext>
            </a:extLst>
          </p:cNvPr>
          <p:cNvSpPr/>
          <p:nvPr/>
        </p:nvSpPr>
        <p:spPr>
          <a:xfrm>
            <a:off x="6189784" y="1505765"/>
            <a:ext cx="1139483" cy="708296"/>
          </a:xfrm>
          <a:prstGeom prst="roundRect">
            <a:avLst/>
          </a:prstGeom>
          <a:solidFill>
            <a:schemeClr val="accent1">
              <a:lumMod val="60000"/>
              <a:lumOff val="40000"/>
              <a:alpha val="21000"/>
            </a:schemeClr>
          </a:solidFill>
          <a:ln w="38100">
            <a:solidFill>
              <a:schemeClr val="accent1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/>
            <a:endParaRPr lang="en-US" sz="1400" b="1" dirty="0">
              <a:solidFill>
                <a:schemeClr val="tx1"/>
              </a:solidFill>
              <a:cs typeface="Georgia"/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6174CB93-1E97-DD02-CE24-D86468AF229A}"/>
              </a:ext>
            </a:extLst>
          </p:cNvPr>
          <p:cNvSpPr/>
          <p:nvPr/>
        </p:nvSpPr>
        <p:spPr>
          <a:xfrm>
            <a:off x="7350498" y="1514637"/>
            <a:ext cx="431233" cy="708296"/>
          </a:xfrm>
          <a:prstGeom prst="roundRect">
            <a:avLst/>
          </a:prstGeom>
          <a:solidFill>
            <a:schemeClr val="accent5">
              <a:alpha val="21000"/>
            </a:schemeClr>
          </a:solidFill>
          <a:ln w="38100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/>
            <a:endParaRPr lang="en-US" sz="1400" b="1" dirty="0">
              <a:solidFill>
                <a:schemeClr val="tx1"/>
              </a:solidFill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417792181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 animBg="1"/>
      <p:bldP spid="1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From Fields to Excitations </a:t>
            </a:r>
            <a:r>
              <a:rPr lang="en-GB" i="1" dirty="0"/>
              <a:t>(‘dynamic’ pTx)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B</a:t>
            </a:r>
            <a:r>
              <a:rPr lang="en-GB" baseline="-25000" dirty="0"/>
              <a:t>1</a:t>
            </a:r>
            <a:r>
              <a:rPr lang="en-GB" dirty="0"/>
              <a:t> field is used to excite magnetization</a:t>
            </a:r>
          </a:p>
          <a:p>
            <a:endParaRPr lang="en-GB" dirty="0"/>
          </a:p>
          <a:p>
            <a:endParaRPr lang="en-GB" dirty="0"/>
          </a:p>
          <a:p>
            <a:pPr lvl="1"/>
            <a:r>
              <a:rPr lang="en-GB" dirty="0"/>
              <a:t>Integrate the Bloch equation through time to predict ‘excitation’ properties</a:t>
            </a:r>
          </a:p>
          <a:p>
            <a:pPr lvl="1"/>
            <a:endParaRPr lang="en-GB" dirty="0"/>
          </a:p>
          <a:p>
            <a:pPr lvl="1"/>
            <a:r>
              <a:rPr lang="en-GB" dirty="0"/>
              <a:t>‘Small tip angle’</a:t>
            </a:r>
            <a:r>
              <a:rPr lang="en-GB" baseline="30000" dirty="0"/>
              <a:t>1</a:t>
            </a:r>
            <a:r>
              <a:rPr lang="en-GB" dirty="0"/>
              <a:t> =&gt; Fourier approximation 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9E51AAB-B4AA-2454-266E-3E26B6B64EAD}"/>
                  </a:ext>
                </a:extLst>
              </p:cNvPr>
              <p:cNvSpPr txBox="1"/>
              <p:nvPr/>
            </p:nvSpPr>
            <p:spPr>
              <a:xfrm>
                <a:off x="905333" y="1476863"/>
                <a:ext cx="3046828" cy="7645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1" i="1" smtClean="0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e>
                          </m:d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9E51AAB-B4AA-2454-266E-3E26B6B64E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333" y="1476863"/>
                <a:ext cx="3046828" cy="764568"/>
              </a:xfrm>
              <a:prstGeom prst="rect">
                <a:avLst/>
              </a:prstGeom>
              <a:blipFill>
                <a:blip r:embed="rId3"/>
                <a:stretch>
                  <a:fillRect t="-122951" b="-1704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E66095D-DCF2-AED4-480A-A7C7DD4C0A0F}"/>
                  </a:ext>
                </a:extLst>
              </p:cNvPr>
              <p:cNvSpPr txBox="1"/>
              <p:nvPr/>
            </p:nvSpPr>
            <p:spPr>
              <a:xfrm>
                <a:off x="3750212" y="1670152"/>
                <a:ext cx="3046828" cy="3779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GB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𝑴</m:t>
                          </m:r>
                        </m:e>
                      </m:acc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𝑴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𝑩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E66095D-DCF2-AED4-480A-A7C7DD4C0A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0212" y="1670152"/>
                <a:ext cx="3046828" cy="377989"/>
              </a:xfrm>
              <a:prstGeom prst="rect">
                <a:avLst/>
              </a:prstGeom>
              <a:blipFill>
                <a:blip r:embed="rId4"/>
                <a:stretch>
                  <a:fillRect b="-6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C28C384E-1E2A-ADE3-CD11-035248E3252C}"/>
                  </a:ext>
                </a:extLst>
              </p14:cNvPr>
              <p14:cNvContentPartPr/>
              <p14:nvPr/>
            </p14:nvContentPartPr>
            <p14:xfrm>
              <a:off x="3620132" y="1799391"/>
              <a:ext cx="836640" cy="475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C28C384E-1E2A-ADE3-CD11-035248E3252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611492" y="1790391"/>
                <a:ext cx="854280" cy="6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9FC512D1-54DA-0CF6-B1F6-612E64EAED57}"/>
                  </a:ext>
                </a:extLst>
              </p14:cNvPr>
              <p14:cNvContentPartPr/>
              <p14:nvPr/>
            </p14:nvContentPartPr>
            <p14:xfrm>
              <a:off x="4460732" y="1735671"/>
              <a:ext cx="171000" cy="16308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9FC512D1-54DA-0CF6-B1F6-612E64EAED5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451732" y="1726671"/>
                <a:ext cx="188640" cy="180720"/>
              </a:xfrm>
              <a:prstGeom prst="rect">
                <a:avLst/>
              </a:prstGeom>
            </p:spPr>
          </p:pic>
        </mc:Fallback>
      </mc:AlternateContent>
      <p:grpSp>
        <p:nvGrpSpPr>
          <p:cNvPr id="18" name="Group 17">
            <a:extLst>
              <a:ext uri="{FF2B5EF4-FFF2-40B4-BE49-F238E27FC236}">
                <a16:creationId xmlns:a16="http://schemas.microsoft.com/office/drawing/2014/main" id="{55A8A30B-675E-19F4-FD61-BD0CA92C9AF6}"/>
              </a:ext>
            </a:extLst>
          </p:cNvPr>
          <p:cNvGrpSpPr/>
          <p:nvPr/>
        </p:nvGrpSpPr>
        <p:grpSpPr>
          <a:xfrm>
            <a:off x="5629596" y="1692415"/>
            <a:ext cx="1069256" cy="353520"/>
            <a:chOff x="5629596" y="1692415"/>
            <a:chExt cx="1069256" cy="353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381CE9F7-A839-7A3B-A5BB-7B41F61DCA36}"/>
                    </a:ext>
                  </a:extLst>
                </p14:cNvPr>
                <p14:cNvContentPartPr/>
                <p14:nvPr/>
              </p14:nvContentPartPr>
              <p14:xfrm>
                <a:off x="5629596" y="1692415"/>
                <a:ext cx="255960" cy="3535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381CE9F7-A839-7A3B-A5BB-7B41F61DCA36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620956" y="1683415"/>
                  <a:ext cx="273600" cy="37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0C68766C-5797-544F-D225-0FE10FE3C501}"/>
                    </a:ext>
                  </a:extLst>
                </p14:cNvPr>
                <p14:cNvContentPartPr/>
                <p14:nvPr/>
              </p14:nvContentPartPr>
              <p14:xfrm>
                <a:off x="5997572" y="1715151"/>
                <a:ext cx="701280" cy="1288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0C68766C-5797-544F-D225-0FE10FE3C501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988932" y="1706151"/>
                  <a:ext cx="718920" cy="146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5BC59FE-EE51-2959-0909-21982784BCB7}"/>
                  </a:ext>
                </a:extLst>
              </p:cNvPr>
              <p:cNvSpPr txBox="1"/>
              <p:nvPr/>
            </p:nvSpPr>
            <p:spPr>
              <a:xfrm>
                <a:off x="6664888" y="1476862"/>
                <a:ext cx="38813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Contains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bSup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including </a:t>
                </a:r>
                <a:r>
                  <a:rPr lang="en-US" i="1" dirty="0"/>
                  <a:t>gradients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5BC59FE-EE51-2959-0909-21982784BC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4888" y="1476862"/>
                <a:ext cx="3881384" cy="369332"/>
              </a:xfrm>
              <a:prstGeom prst="rect">
                <a:avLst/>
              </a:prstGeom>
              <a:blipFill>
                <a:blip r:embed="rId13"/>
                <a:stretch>
                  <a:fillRect l="-1303" t="-6667" r="-651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AutoShape 5">
            <a:extLst>
              <a:ext uri="{FF2B5EF4-FFF2-40B4-BE49-F238E27FC236}">
                <a16:creationId xmlns:a16="http://schemas.microsoft.com/office/drawing/2014/main" id="{4EF3EECE-32E2-6234-D2E0-995599250350}"/>
              </a:ext>
            </a:extLst>
          </p:cNvPr>
          <p:cNvSpPr>
            <a:spLocks/>
          </p:cNvSpPr>
          <p:nvPr/>
        </p:nvSpPr>
        <p:spPr bwMode="auto">
          <a:xfrm>
            <a:off x="3957777" y="4518825"/>
            <a:ext cx="69850" cy="865187"/>
          </a:xfrm>
          <a:prstGeom prst="leftBracket">
            <a:avLst>
              <a:gd name="adj" fmla="val 103220"/>
            </a:avLst>
          </a:prstGeom>
          <a:noFill/>
          <a:ln w="19050">
            <a:solidFill>
              <a:srgbClr val="4D4D4D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7" name="AutoShape 6">
            <a:extLst>
              <a:ext uri="{FF2B5EF4-FFF2-40B4-BE49-F238E27FC236}">
                <a16:creationId xmlns:a16="http://schemas.microsoft.com/office/drawing/2014/main" id="{AD86AB3F-FFC1-1369-9044-B874ABFEBE69}"/>
              </a:ext>
            </a:extLst>
          </p:cNvPr>
          <p:cNvSpPr>
            <a:spLocks/>
          </p:cNvSpPr>
          <p:nvPr/>
        </p:nvSpPr>
        <p:spPr bwMode="auto">
          <a:xfrm flipH="1">
            <a:off x="5180152" y="4518825"/>
            <a:ext cx="71438" cy="865187"/>
          </a:xfrm>
          <a:prstGeom prst="leftBracket">
            <a:avLst>
              <a:gd name="adj" fmla="val 100925"/>
            </a:avLst>
          </a:prstGeom>
          <a:noFill/>
          <a:ln w="19050">
            <a:solidFill>
              <a:srgbClr val="4D4D4D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" name="Text Box 7">
            <a:extLst>
              <a:ext uri="{FF2B5EF4-FFF2-40B4-BE49-F238E27FC236}">
                <a16:creationId xmlns:a16="http://schemas.microsoft.com/office/drawing/2014/main" id="{30367887-7E58-55BD-EC70-55508ED918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14965" y="4691862"/>
            <a:ext cx="936625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GB" sz="2800" i="1">
                <a:solidFill>
                  <a:srgbClr val="4D4D4D"/>
                </a:solidFill>
                <a:latin typeface="Verdana" charset="0"/>
                <a:ea typeface="Times New Roman" charset="0"/>
                <a:cs typeface="Times New Roman" charset="0"/>
              </a:rPr>
              <a:t>F</a:t>
            </a:r>
            <a:endParaRPr lang="en-US" sz="2800" i="1">
              <a:solidFill>
                <a:srgbClr val="4D4D4D"/>
              </a:solidFill>
              <a:latin typeface="Verdana" charset="0"/>
              <a:ea typeface="Times New Roman" charset="0"/>
              <a:cs typeface="Times New Roman" charset="0"/>
            </a:endParaRPr>
          </a:p>
        </p:txBody>
      </p:sp>
      <p:sp>
        <p:nvSpPr>
          <p:cNvPr id="79" name="AutoShape 8">
            <a:extLst>
              <a:ext uri="{FF2B5EF4-FFF2-40B4-BE49-F238E27FC236}">
                <a16:creationId xmlns:a16="http://schemas.microsoft.com/office/drawing/2014/main" id="{E10D762B-0A63-37BD-300C-1E70FB3F6557}"/>
              </a:ext>
            </a:extLst>
          </p:cNvPr>
          <p:cNvSpPr>
            <a:spLocks/>
          </p:cNvSpPr>
          <p:nvPr/>
        </p:nvSpPr>
        <p:spPr bwMode="auto">
          <a:xfrm>
            <a:off x="5396052" y="4412462"/>
            <a:ext cx="71438" cy="1079500"/>
          </a:xfrm>
          <a:prstGeom prst="leftBracket">
            <a:avLst>
              <a:gd name="adj" fmla="val 125925"/>
            </a:avLst>
          </a:prstGeom>
          <a:noFill/>
          <a:ln w="19050">
            <a:solidFill>
              <a:srgbClr val="4D4D4D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0" name="AutoShape 9">
            <a:extLst>
              <a:ext uri="{FF2B5EF4-FFF2-40B4-BE49-F238E27FC236}">
                <a16:creationId xmlns:a16="http://schemas.microsoft.com/office/drawing/2014/main" id="{BE9806AF-8269-8631-AC1E-57A6B8DB5ECB}"/>
              </a:ext>
            </a:extLst>
          </p:cNvPr>
          <p:cNvSpPr>
            <a:spLocks/>
          </p:cNvSpPr>
          <p:nvPr/>
        </p:nvSpPr>
        <p:spPr bwMode="auto">
          <a:xfrm flipH="1">
            <a:off x="5754827" y="4412462"/>
            <a:ext cx="71438" cy="1079500"/>
          </a:xfrm>
          <a:prstGeom prst="leftBracket">
            <a:avLst>
              <a:gd name="adj" fmla="val 125925"/>
            </a:avLst>
          </a:prstGeom>
          <a:noFill/>
          <a:ln w="19050">
            <a:solidFill>
              <a:srgbClr val="4D4D4D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" name="Text Box 10">
            <a:extLst>
              <a:ext uri="{FF2B5EF4-FFF2-40B4-BE49-F238E27FC236}">
                <a16:creationId xmlns:a16="http://schemas.microsoft.com/office/drawing/2014/main" id="{CFB628CF-DCFA-BC7A-6930-3A7D887067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43702" y="4685165"/>
            <a:ext cx="936625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GB" sz="2800" i="1">
                <a:solidFill>
                  <a:srgbClr val="4D4D4D"/>
                </a:solidFill>
                <a:latin typeface="Verdana" charset="0"/>
                <a:ea typeface="Times New Roman" charset="0"/>
                <a:cs typeface="Times New Roman" charset="0"/>
              </a:rPr>
              <a:t>b</a:t>
            </a:r>
            <a:endParaRPr lang="en-US" sz="2800" i="1">
              <a:solidFill>
                <a:srgbClr val="4D4D4D"/>
              </a:solidFill>
              <a:latin typeface="Verdana" charset="0"/>
              <a:ea typeface="Times New Roman" charset="0"/>
              <a:cs typeface="Times New Roman" charset="0"/>
            </a:endParaRPr>
          </a:p>
        </p:txBody>
      </p:sp>
      <p:grpSp>
        <p:nvGrpSpPr>
          <p:cNvPr id="82" name="Group 12">
            <a:extLst>
              <a:ext uri="{FF2B5EF4-FFF2-40B4-BE49-F238E27FC236}">
                <a16:creationId xmlns:a16="http://schemas.microsoft.com/office/drawing/2014/main" id="{A4B6B6E5-B30D-E2A0-FB94-C4D3AE2EC098}"/>
              </a:ext>
            </a:extLst>
          </p:cNvPr>
          <p:cNvGrpSpPr>
            <a:grpSpLocks/>
          </p:cNvGrpSpPr>
          <p:nvPr/>
        </p:nvGrpSpPr>
        <p:grpSpPr bwMode="auto">
          <a:xfrm>
            <a:off x="2443302" y="4518825"/>
            <a:ext cx="1225550" cy="865187"/>
            <a:chOff x="1519" y="1933"/>
            <a:chExt cx="772" cy="545"/>
          </a:xfrm>
        </p:grpSpPr>
        <p:sp>
          <p:nvSpPr>
            <p:cNvPr id="83" name="AutoShape 13">
              <a:extLst>
                <a:ext uri="{FF2B5EF4-FFF2-40B4-BE49-F238E27FC236}">
                  <a16:creationId xmlns:a16="http://schemas.microsoft.com/office/drawing/2014/main" id="{43E04D1C-DF10-A99F-E4B8-68F0C9A93A2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19" y="1933"/>
              <a:ext cx="44" cy="545"/>
            </a:xfrm>
            <a:prstGeom prst="leftBracket">
              <a:avLst>
                <a:gd name="adj" fmla="val 103220"/>
              </a:avLst>
            </a:prstGeom>
            <a:noFill/>
            <a:ln w="19050">
              <a:solidFill>
                <a:srgbClr val="4D4D4D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AutoShape 14">
              <a:extLst>
                <a:ext uri="{FF2B5EF4-FFF2-40B4-BE49-F238E27FC236}">
                  <a16:creationId xmlns:a16="http://schemas.microsoft.com/office/drawing/2014/main" id="{17E18A29-6741-202A-CAE5-1A838C6388A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109" y="1933"/>
              <a:ext cx="45" cy="545"/>
            </a:xfrm>
            <a:prstGeom prst="leftBracket">
              <a:avLst>
                <a:gd name="adj" fmla="val 100926"/>
              </a:avLst>
            </a:prstGeom>
            <a:noFill/>
            <a:ln w="19050">
              <a:solidFill>
                <a:srgbClr val="4D4D4D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Text Box 15">
              <a:extLst>
                <a:ext uri="{FF2B5EF4-FFF2-40B4-BE49-F238E27FC236}">
                  <a16:creationId xmlns:a16="http://schemas.microsoft.com/office/drawing/2014/main" id="{CED1DC33-BF55-76C0-3AEC-45105C1556B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01" y="2024"/>
              <a:ext cx="590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GB" sz="2800" i="1">
                  <a:solidFill>
                    <a:srgbClr val="4D4D4D"/>
                  </a:solidFill>
                  <a:latin typeface="Verdana" charset="0"/>
                  <a:ea typeface="Times New Roman" charset="0"/>
                  <a:cs typeface="Times New Roman" charset="0"/>
                </a:rPr>
                <a:t>S</a:t>
              </a:r>
              <a:endParaRPr lang="en-US" sz="2800" i="1">
                <a:solidFill>
                  <a:srgbClr val="4D4D4D"/>
                </a:solidFill>
                <a:latin typeface="Verdana" charset="0"/>
                <a:ea typeface="Times New Roman" charset="0"/>
                <a:cs typeface="Times New Roman" charset="0"/>
              </a:endParaRPr>
            </a:p>
          </p:txBody>
        </p:sp>
      </p:grpSp>
      <p:grpSp>
        <p:nvGrpSpPr>
          <p:cNvPr id="86" name="Group 16">
            <a:extLst>
              <a:ext uri="{FF2B5EF4-FFF2-40B4-BE49-F238E27FC236}">
                <a16:creationId xmlns:a16="http://schemas.microsoft.com/office/drawing/2014/main" id="{EE46DFD5-158D-C2EE-D59A-C803535A3F1A}"/>
              </a:ext>
            </a:extLst>
          </p:cNvPr>
          <p:cNvGrpSpPr>
            <a:grpSpLocks/>
          </p:cNvGrpSpPr>
          <p:nvPr/>
        </p:nvGrpSpPr>
        <p:grpSpPr bwMode="auto">
          <a:xfrm>
            <a:off x="843102" y="4541050"/>
            <a:ext cx="936625" cy="865187"/>
            <a:chOff x="420" y="2060"/>
            <a:chExt cx="590" cy="545"/>
          </a:xfrm>
        </p:grpSpPr>
        <p:sp>
          <p:nvSpPr>
            <p:cNvPr id="87" name="AutoShape 17">
              <a:extLst>
                <a:ext uri="{FF2B5EF4-FFF2-40B4-BE49-F238E27FC236}">
                  <a16:creationId xmlns:a16="http://schemas.microsoft.com/office/drawing/2014/main" id="{A9B936E3-39F8-9494-AEDA-1A5400C01DCD}"/>
                </a:ext>
              </a:extLst>
            </p:cNvPr>
            <p:cNvSpPr>
              <a:spLocks/>
            </p:cNvSpPr>
            <p:nvPr/>
          </p:nvSpPr>
          <p:spPr bwMode="auto">
            <a:xfrm>
              <a:off x="444" y="2060"/>
              <a:ext cx="44" cy="545"/>
            </a:xfrm>
            <a:prstGeom prst="leftBracket">
              <a:avLst>
                <a:gd name="adj" fmla="val 103220"/>
              </a:avLst>
            </a:prstGeom>
            <a:noFill/>
            <a:ln w="19050">
              <a:solidFill>
                <a:srgbClr val="4D4D4D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AutoShape 18">
              <a:extLst>
                <a:ext uri="{FF2B5EF4-FFF2-40B4-BE49-F238E27FC236}">
                  <a16:creationId xmlns:a16="http://schemas.microsoft.com/office/drawing/2014/main" id="{210AC0EA-CBAE-D417-9D2E-56D9F18AC74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0" y="2060"/>
              <a:ext cx="45" cy="545"/>
            </a:xfrm>
            <a:prstGeom prst="leftBracket">
              <a:avLst>
                <a:gd name="adj" fmla="val 100926"/>
              </a:avLst>
            </a:prstGeom>
            <a:noFill/>
            <a:ln w="19050">
              <a:solidFill>
                <a:srgbClr val="4D4D4D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Text Box 19">
              <a:extLst>
                <a:ext uri="{FF2B5EF4-FFF2-40B4-BE49-F238E27FC236}">
                  <a16:creationId xmlns:a16="http://schemas.microsoft.com/office/drawing/2014/main" id="{A86424A3-48BE-484A-7BD2-79AF0BDAFE5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0" y="2155"/>
              <a:ext cx="590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GB" sz="2800" i="1">
                  <a:solidFill>
                    <a:srgbClr val="4D4D4D"/>
                  </a:solidFill>
                  <a:latin typeface="Verdana" charset="0"/>
                  <a:ea typeface="Times New Roman" charset="0"/>
                  <a:cs typeface="Times New Roman" charset="0"/>
                </a:rPr>
                <a:t>m</a:t>
              </a:r>
              <a:endParaRPr lang="en-US" sz="2800" i="1">
                <a:solidFill>
                  <a:srgbClr val="4D4D4D"/>
                </a:solidFill>
                <a:latin typeface="Verdana" charset="0"/>
                <a:ea typeface="Times New Roman" charset="0"/>
                <a:cs typeface="Times New Roman" charset="0"/>
              </a:endParaRPr>
            </a:p>
          </p:txBody>
        </p:sp>
      </p:grpSp>
      <p:sp>
        <p:nvSpPr>
          <p:cNvPr id="90" name="Text Box 20">
            <a:extLst>
              <a:ext uri="{FF2B5EF4-FFF2-40B4-BE49-F238E27FC236}">
                <a16:creationId xmlns:a16="http://schemas.microsoft.com/office/drawing/2014/main" id="{4C96F7F3-7748-40CB-A285-B83105B0F6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06702" y="4691862"/>
            <a:ext cx="936625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GB" sz="2800" i="1">
                <a:solidFill>
                  <a:srgbClr val="4D4D4D"/>
                </a:solidFill>
                <a:latin typeface="Verdana" charset="0"/>
                <a:ea typeface="Times New Roman" charset="0"/>
                <a:cs typeface="Times New Roman" charset="0"/>
              </a:rPr>
              <a:t>=</a:t>
            </a:r>
            <a:endParaRPr lang="en-US" sz="2800" i="1">
              <a:solidFill>
                <a:srgbClr val="4D4D4D"/>
              </a:solidFill>
              <a:latin typeface="Verdana" charset="0"/>
              <a:ea typeface="Times New Roman" charset="0"/>
              <a:cs typeface="Times New Roman" charset="0"/>
            </a:endParaRPr>
          </a:p>
        </p:txBody>
      </p:sp>
      <p:sp>
        <p:nvSpPr>
          <p:cNvPr id="91" name="Rectangle 21">
            <a:extLst>
              <a:ext uri="{FF2B5EF4-FFF2-40B4-BE49-F238E27FC236}">
                <a16:creationId xmlns:a16="http://schemas.microsoft.com/office/drawing/2014/main" id="{1AFD5E85-A2FE-7C99-3510-15E6A4D4D35C}"/>
              </a:ext>
            </a:extLst>
          </p:cNvPr>
          <p:cNvSpPr>
            <a:spLocks noChangeArrowheads="1"/>
          </p:cNvSpPr>
          <p:nvPr/>
        </p:nvSpPr>
        <p:spPr bwMode="auto">
          <a:xfrm rot="-2860401">
            <a:off x="2874309" y="4386268"/>
            <a:ext cx="146050" cy="1150937"/>
          </a:xfrm>
          <a:prstGeom prst="rect">
            <a:avLst/>
          </a:prstGeom>
          <a:noFill/>
          <a:ln w="9525">
            <a:solidFill>
              <a:srgbClr val="4D4D4D"/>
            </a:solidFill>
            <a:prstDash val="dash"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2" name="Picture 91">
            <a:extLst>
              <a:ext uri="{FF2B5EF4-FFF2-40B4-BE49-F238E27FC236}">
                <a16:creationId xmlns:a16="http://schemas.microsoft.com/office/drawing/2014/main" id="{3DB6FB76-B818-C9C1-17D2-C05B50714D1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39096" y="3622446"/>
            <a:ext cx="5904656" cy="717388"/>
          </a:xfrm>
          <a:prstGeom prst="rect">
            <a:avLst/>
          </a:prstGeom>
        </p:spPr>
      </p:pic>
      <p:sp>
        <p:nvSpPr>
          <p:cNvPr id="93" name="AutoShape 23">
            <a:extLst>
              <a:ext uri="{FF2B5EF4-FFF2-40B4-BE49-F238E27FC236}">
                <a16:creationId xmlns:a16="http://schemas.microsoft.com/office/drawing/2014/main" id="{DAC2AAEC-8377-1BA5-2819-512848B55AC8}"/>
              </a:ext>
            </a:extLst>
          </p:cNvPr>
          <p:cNvSpPr>
            <a:spLocks/>
          </p:cNvSpPr>
          <p:nvPr/>
        </p:nvSpPr>
        <p:spPr bwMode="auto">
          <a:xfrm rot="5400000">
            <a:off x="4356748" y="2923152"/>
            <a:ext cx="135336" cy="2698032"/>
          </a:xfrm>
          <a:prstGeom prst="rightBrace">
            <a:avLst>
              <a:gd name="adj1" fmla="val 120422"/>
              <a:gd name="adj2" fmla="val 50000"/>
            </a:avLst>
          </a:prstGeom>
          <a:noFill/>
          <a:ln w="28575">
            <a:solidFill>
              <a:schemeClr val="accent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4" name="AutoShape 24">
            <a:extLst>
              <a:ext uri="{FF2B5EF4-FFF2-40B4-BE49-F238E27FC236}">
                <a16:creationId xmlns:a16="http://schemas.microsoft.com/office/drawing/2014/main" id="{C626D9B2-E451-EE01-0A92-71BBEAC58C10}"/>
              </a:ext>
            </a:extLst>
          </p:cNvPr>
          <p:cNvSpPr>
            <a:spLocks/>
          </p:cNvSpPr>
          <p:nvPr/>
        </p:nvSpPr>
        <p:spPr bwMode="auto">
          <a:xfrm rot="5400000">
            <a:off x="2174668" y="4044163"/>
            <a:ext cx="73025" cy="431800"/>
          </a:xfrm>
          <a:prstGeom prst="rightBrace">
            <a:avLst>
              <a:gd name="adj1" fmla="val 49275"/>
              <a:gd name="adj2" fmla="val 50000"/>
            </a:avLst>
          </a:prstGeom>
          <a:noFill/>
          <a:ln w="28575">
            <a:solidFill>
              <a:schemeClr val="accent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28" name="Picture 127">
            <a:extLst>
              <a:ext uri="{FF2B5EF4-FFF2-40B4-BE49-F238E27FC236}">
                <a16:creationId xmlns:a16="http://schemas.microsoft.com/office/drawing/2014/main" id="{879368BF-5F71-8F3B-F7D9-BCCC3316730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6854" y="3689826"/>
            <a:ext cx="5562600" cy="2308153"/>
          </a:xfrm>
          <a:prstGeom prst="rect">
            <a:avLst/>
          </a:prstGeom>
        </p:spPr>
      </p:pic>
      <p:sp>
        <p:nvSpPr>
          <p:cNvPr id="129" name="Left-Right Arrow 7">
            <a:extLst>
              <a:ext uri="{FF2B5EF4-FFF2-40B4-BE49-F238E27FC236}">
                <a16:creationId xmlns:a16="http://schemas.microsoft.com/office/drawing/2014/main" id="{602593F0-F1D0-FED9-9C5A-116DAAB0B4AA}"/>
              </a:ext>
            </a:extLst>
          </p:cNvPr>
          <p:cNvSpPr/>
          <p:nvPr/>
        </p:nvSpPr>
        <p:spPr>
          <a:xfrm rot="20429459">
            <a:off x="8061156" y="5057765"/>
            <a:ext cx="624355" cy="117225"/>
          </a:xfrm>
          <a:prstGeom prst="leftRightArrow">
            <a:avLst/>
          </a:prstGeom>
          <a:solidFill>
            <a:srgbClr val="D8081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2374A7E6-CE5B-B908-23AE-DB4F21E8089B}"/>
              </a:ext>
            </a:extLst>
          </p:cNvPr>
          <p:cNvSpPr/>
          <p:nvPr/>
        </p:nvSpPr>
        <p:spPr>
          <a:xfrm>
            <a:off x="8443706" y="3560246"/>
            <a:ext cx="1698828" cy="249922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54354977-EBBA-54BC-BD3B-20AE704BF42C}"/>
              </a:ext>
            </a:extLst>
          </p:cNvPr>
          <p:cNvSpPr/>
          <p:nvPr/>
        </p:nvSpPr>
        <p:spPr>
          <a:xfrm>
            <a:off x="10375352" y="3560246"/>
            <a:ext cx="1698828" cy="249922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952E5B5B-2B0B-F73F-4523-D5DCFF4DF84B}"/>
              </a:ext>
            </a:extLst>
          </p:cNvPr>
          <p:cNvSpPr txBox="1"/>
          <p:nvPr/>
        </p:nvSpPr>
        <p:spPr>
          <a:xfrm>
            <a:off x="7879272" y="6301146"/>
            <a:ext cx="32764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aseline="30000" dirty="0">
                <a:latin typeface="Calibri" charset="0"/>
                <a:ea typeface="Calibri" charset="0"/>
                <a:cs typeface="Calibri" charset="0"/>
              </a:rPr>
              <a:t>1</a:t>
            </a:r>
            <a:r>
              <a:rPr lang="en-US" sz="1600" dirty="0">
                <a:latin typeface="Calibri" charset="0"/>
                <a:ea typeface="Calibri" charset="0"/>
                <a:cs typeface="Calibri" charset="0"/>
              </a:rPr>
              <a:t>Pauly et al, JMR 1989 81(1):43</a:t>
            </a:r>
          </a:p>
        </p:txBody>
      </p:sp>
    </p:spTree>
    <p:extLst>
      <p:ext uri="{BB962C8B-B14F-4D97-AF65-F5344CB8AC3E}">
        <p14:creationId xmlns:p14="http://schemas.microsoft.com/office/powerpoint/2010/main" val="41862293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9" grpId="0"/>
      <p:bldP spid="76" grpId="0" animBg="1"/>
      <p:bldP spid="77" grpId="0" animBg="1"/>
      <p:bldP spid="78" grpId="0"/>
      <p:bldP spid="79" grpId="0" animBg="1"/>
      <p:bldP spid="80" grpId="0" animBg="1"/>
      <p:bldP spid="81" grpId="0"/>
      <p:bldP spid="90" grpId="0"/>
      <p:bldP spid="91" grpId="0" animBg="1"/>
      <p:bldP spid="93" grpId="0" animBg="1"/>
      <p:bldP spid="94" grpId="0" animBg="1"/>
      <p:bldP spid="129" grpId="0" animBg="1"/>
      <p:bldP spid="130" grpId="0" animBg="1"/>
      <p:bldP spid="132" grpId="0"/>
    </p:bldLst>
  </p:timing>
</p:sld>
</file>

<file path=ppt/theme/theme1.xml><?xml version="1.0" encoding="utf-8"?>
<a:theme xmlns:a="http://schemas.openxmlformats.org/drawingml/2006/main" name="KCL CTEL presentation template_180112">
  <a:themeElements>
    <a:clrScheme name="KCL">
      <a:dk1>
        <a:sysClr val="windowText" lastClr="000000"/>
      </a:dk1>
      <a:lt1>
        <a:sysClr val="window" lastClr="FFFFFF"/>
      </a:lt1>
      <a:dk2>
        <a:srgbClr val="0A2D50"/>
      </a:dk2>
      <a:lt2>
        <a:srgbClr val="CDD7DC"/>
      </a:lt2>
      <a:accent1>
        <a:srgbClr val="E2231A"/>
      </a:accent1>
      <a:accent2>
        <a:srgbClr val="FF5F05"/>
      </a:accent2>
      <a:accent3>
        <a:srgbClr val="F5B90F"/>
      </a:accent3>
      <a:accent4>
        <a:srgbClr val="C8E128"/>
      </a:accent4>
      <a:accent5>
        <a:srgbClr val="009EA0"/>
      </a:accent5>
      <a:accent6>
        <a:srgbClr val="005AD2"/>
      </a:accent6>
      <a:hlink>
        <a:srgbClr val="E2231A"/>
      </a:hlink>
      <a:folHlink>
        <a:srgbClr val="E2231A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5"/>
        </a:solidFill>
        <a:ln>
          <a:noFill/>
        </a:ln>
        <a:effectLst/>
      </a:spPr>
      <a:bodyPr rtlCol="0" anchor="t" anchorCtr="0"/>
      <a:lstStyle>
        <a:defPPr algn="l">
          <a:defRPr sz="1400" b="1" dirty="0" smtClean="0">
            <a:solidFill>
              <a:schemeClr val="tx1"/>
            </a:solidFill>
            <a:cs typeface="Georgia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02558F287BC8344AD539CDC4DA17FBC" ma:contentTypeVersion="10" ma:contentTypeDescription="Create a new document." ma:contentTypeScope="" ma:versionID="165e8038d85e89d0753c71c915416bd7">
  <xsd:schema xmlns:xsd="http://www.w3.org/2001/XMLSchema" xmlns:xs="http://www.w3.org/2001/XMLSchema" xmlns:p="http://schemas.microsoft.com/office/2006/metadata/properties" xmlns:ns2="a9a9e2ba-2d19-46fe-bf54-0255447a607c" xmlns:ns3="8e67869f-b319-4f8e-812d-d2b9322169ce" targetNamespace="http://schemas.microsoft.com/office/2006/metadata/properties" ma:root="true" ma:fieldsID="abf99e3026b4072fe3426938b59b700a" ns2:_="" ns3:_="">
    <xsd:import namespace="a9a9e2ba-2d19-46fe-bf54-0255447a607c"/>
    <xsd:import namespace="8e67869f-b319-4f8e-812d-d2b9322169c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9a9e2ba-2d19-46fe-bf54-0255447a607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3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e67869f-b319-4f8e-812d-d2b9322169ce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1B57E6C-04A0-4EB4-9DC4-971645A5D1A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9a9e2ba-2d19-46fe-bf54-0255447a607c"/>
    <ds:schemaRef ds:uri="8e67869f-b319-4f8e-812d-d2b9322169c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1B4FFAB-A2D9-4FD5-855F-F65126373F7D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8e67869f-b319-4f8e-812d-d2b9322169ce"/>
    <ds:schemaRef ds:uri="http://purl.org/dc/terms/"/>
    <ds:schemaRef ds:uri="a9a9e2ba-2d19-46fe-bf54-0255447a607c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4A9C8777-C6EC-4528-A529-B1E15BCDF7A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2621</TotalTime>
  <Words>1114</Words>
  <Application>Microsoft Macintosh PowerPoint</Application>
  <PresentationFormat>Widescreen</PresentationFormat>
  <Paragraphs>279</Paragraphs>
  <Slides>22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3" baseType="lpstr">
      <vt:lpstr>ＭＳ Ｐゴシック</vt:lpstr>
      <vt:lpstr>Arial</vt:lpstr>
      <vt:lpstr>Calibri</vt:lpstr>
      <vt:lpstr>Cambria Math</vt:lpstr>
      <vt:lpstr>Georgia</vt:lpstr>
      <vt:lpstr>Kings Caslon Text</vt:lpstr>
      <vt:lpstr>KingsBureauGrot ThreeSeven</vt:lpstr>
      <vt:lpstr>Times</vt:lpstr>
      <vt:lpstr>Verdana</vt:lpstr>
      <vt:lpstr>ヒラギノ角ゴ Pro W3</vt:lpstr>
      <vt:lpstr>KCL CTEL presentation template_180112</vt:lpstr>
      <vt:lpstr>Parallel Transmit, from fields to excitations to sequences</vt:lpstr>
      <vt:lpstr>Control of imperfections</vt:lpstr>
      <vt:lpstr>B1 inhomogeneity</vt:lpstr>
      <vt:lpstr>What is parallel transmission?</vt:lpstr>
      <vt:lpstr>Parallel Transmission</vt:lpstr>
      <vt:lpstr>Parallel Transmission</vt:lpstr>
      <vt:lpstr>Parallel Transmission: spatial &amp; temporal control</vt:lpstr>
      <vt:lpstr>RF shimming (aka ‘static’ pTx)</vt:lpstr>
      <vt:lpstr>From Fields to Excitations (‘dynamic’ pTx)</vt:lpstr>
      <vt:lpstr>From Fields to Excitations (‘dynamic’ pTx)</vt:lpstr>
      <vt:lpstr>B1 Homogeneity correction</vt:lpstr>
      <vt:lpstr>SPINS Pulse waveforms</vt:lpstr>
      <vt:lpstr>SPINS Results (3T) </vt:lpstr>
      <vt:lpstr> Whole sequence design: Direct Signal Control</vt:lpstr>
      <vt:lpstr> Whole sequence design: Direct Signal Control</vt:lpstr>
      <vt:lpstr>From excitation to signal model</vt:lpstr>
      <vt:lpstr>Direct Signal Control: example</vt:lpstr>
      <vt:lpstr>Direct Signal Control : TSE imaging at 7T</vt:lpstr>
      <vt:lpstr>Different time-frames of control</vt:lpstr>
      <vt:lpstr>Do we always need to optimize?</vt:lpstr>
      <vt:lpstr>Outlook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Harrison, Sue</dc:creator>
  <cp:lastModifiedBy>Shaihan Malik</cp:lastModifiedBy>
  <cp:revision>93</cp:revision>
  <dcterms:created xsi:type="dcterms:W3CDTF">2018-06-13T12:38:06Z</dcterms:created>
  <dcterms:modified xsi:type="dcterms:W3CDTF">2025-10-10T09:08:30Z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0x010100B02558F287BC8344AD539CDC4DA17FBC</vt:lpwstr>
  </property>
</Properties>
</file>